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9" r:id="rId2"/>
    <p:sldId id="261" r:id="rId3"/>
    <p:sldId id="256" r:id="rId4"/>
    <p:sldId id="257" r:id="rId5"/>
    <p:sldId id="258" r:id="rId6"/>
    <p:sldId id="262" r:id="rId7"/>
    <p:sldId id="263" r:id="rId8"/>
    <p:sldId id="264" r:id="rId9"/>
    <p:sldId id="265" r:id="rId10"/>
    <p:sldId id="266"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BH9" initials="DBH9"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1872" y="-9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5-07T11:07:49.183" idx="1">
    <p:pos x="10" y="10"/>
    <p:text/>
    <p:extLst>
      <p:ext uri="{C676402C-5697-4E1C-873F-D02D1690AC5C}">
        <p15:threadingInfo xmlns:p15="http://schemas.microsoft.com/office/powerpoint/2012/main" xmlns=""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5-07T11:07:49.183" idx="1">
    <p:pos x="10" y="10"/>
    <p:text/>
    <p:extLst>
      <p:ext uri="{C676402C-5697-4E1C-873F-D02D1690AC5C}">
        <p15:threadingInfo xmlns:p15="http://schemas.microsoft.com/office/powerpoint/2012/main" xmlns=""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6/3/2015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‹Nr.›</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96DFF08F-DC6B-4601-B491-B0F83F6DD2DA}" type="datetimeFigureOut">
              <a:rPr lang="en-US" dirty="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smtClean="0"/>
              <a:t>Titelmasterformat durch Klicken bearbeiten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6DFF08F-DC6B-4601-B491-B0F83F6DD2DA}" type="datetimeFigureOut">
              <a:rPr lang="en-US" dirty="0"/>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6DFF08F-DC6B-4601-B491-B0F83F6DD2DA}" type="datetimeFigureOut">
              <a:rPr lang="en-US" dirty="0"/>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6/3/2015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lpr@jm.nrw.d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t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7" y="842963"/>
            <a:ext cx="10379343" cy="4735151"/>
          </a:xfrm>
          <a:prstGeom prst="rect">
            <a:avLst/>
          </a:prstGeom>
        </p:spPr>
      </p:pic>
    </p:spTree>
    <p:custDataLst>
      <p:tags r:id="rId1"/>
    </p:custDataLst>
    <p:extLst>
      <p:ext uri="{BB962C8B-B14F-4D97-AF65-F5344CB8AC3E}">
        <p14:creationId xmlns:p14="http://schemas.microsoft.com/office/powerpoint/2010/main" val="2778762280"/>
      </p:ext>
    </p:extLst>
  </p:cSld>
  <p:clrMapOvr>
    <a:masterClrMapping/>
  </p:clrMapOvr>
  <mc:AlternateContent xmlns:mc="http://schemas.openxmlformats.org/markup-compatibility/2006" xmlns:p14="http://schemas.microsoft.com/office/powerpoint/2010/main">
    <mc:Choice Requires="p14">
      <p:transition spd="slow" p14:dur="2000" advTm="5272"/>
    </mc:Choice>
    <mc:Fallback xmlns="">
      <p:transition spd="slow" advTm="52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3189" y="609600"/>
            <a:ext cx="10215331" cy="1356360"/>
          </a:xfrm>
        </p:spPr>
        <p:txBody>
          <a:bodyPr/>
          <a:lstStyle/>
          <a:p>
            <a:r>
              <a:rPr lang="de-DE" b="1" dirty="0">
                <a:solidFill>
                  <a:schemeClr val="tx1"/>
                </a:solidFill>
              </a:rPr>
              <a:t>Prävention:</a:t>
            </a:r>
            <a:endParaRPr lang="de-DE" dirty="0"/>
          </a:p>
        </p:txBody>
      </p:sp>
      <p:sp>
        <p:nvSpPr>
          <p:cNvPr id="3" name="Inhaltsplatzhalter 2"/>
          <p:cNvSpPr>
            <a:spLocks noGrp="1"/>
          </p:cNvSpPr>
          <p:nvPr>
            <p:ph idx="1"/>
          </p:nvPr>
        </p:nvSpPr>
        <p:spPr>
          <a:xfrm>
            <a:off x="667265" y="2829696"/>
            <a:ext cx="10849231" cy="3266303"/>
          </a:xfrm>
        </p:spPr>
        <p:txBody>
          <a:bodyPr/>
          <a:lstStyle/>
          <a:p>
            <a:pPr marL="45720" indent="0">
              <a:buNone/>
            </a:pPr>
            <a:r>
              <a:rPr lang="de-DE" sz="2400" dirty="0" smtClean="0">
                <a:solidFill>
                  <a:schemeClr val="tx1"/>
                </a:solidFill>
              </a:rPr>
              <a:t>Die </a:t>
            </a:r>
            <a:r>
              <a:rPr lang="de-DE" sz="2400" dirty="0">
                <a:solidFill>
                  <a:schemeClr val="tx1"/>
                </a:solidFill>
              </a:rPr>
              <a:t>Intervention zahlreicher gemeinnütziger Organisationen und das bürgerliche Engagement vieler Ehrenamtlicher machen es möglich, vorzubeugen. Sie ergreifen Maßnahmen um Unerwünschtes zu beseitigen oder gar nicht erst entstehen zu lassen und schaffen Perspektiven. Wie, das zeigen wir in den Projekten, die uns im Jahr 2015 begleiten werden.</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448" y="605484"/>
            <a:ext cx="3109784" cy="1418712"/>
          </a:xfrm>
          <a:prstGeom prst="rect">
            <a:avLst/>
          </a:prstGeom>
        </p:spPr>
      </p:pic>
    </p:spTree>
    <p:extLst>
      <p:ext uri="{BB962C8B-B14F-4D97-AF65-F5344CB8AC3E}">
        <p14:creationId xmlns:p14="http://schemas.microsoft.com/office/powerpoint/2010/main" val="34286135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353" y="1580827"/>
            <a:ext cx="6615268" cy="3017946"/>
          </a:xfrm>
          <a:prstGeom prst="rect">
            <a:avLst/>
          </a:prstGeom>
        </p:spPr>
      </p:pic>
      <p:sp>
        <p:nvSpPr>
          <p:cNvPr id="3" name="Rechteck 2"/>
          <p:cNvSpPr/>
          <p:nvPr/>
        </p:nvSpPr>
        <p:spPr>
          <a:xfrm>
            <a:off x="3498827" y="5522584"/>
            <a:ext cx="4851136" cy="707886"/>
          </a:xfrm>
          <a:prstGeom prst="rect">
            <a:avLst/>
          </a:prstGeom>
        </p:spPr>
        <p:txBody>
          <a:bodyPr wrap="none">
            <a:spAutoFit/>
          </a:bodyPr>
          <a:lstStyle/>
          <a:p>
            <a:r>
              <a:rPr lang="de-DE" sz="4000" dirty="0"/>
              <a:t>http://</a:t>
            </a:r>
            <a:r>
              <a:rPr lang="de-DE" sz="4000" dirty="0" smtClean="0"/>
              <a:t>www.lpr.nrw.de</a:t>
            </a:r>
            <a:endParaRPr lang="de-DE" sz="4000" dirty="0"/>
          </a:p>
        </p:txBody>
      </p:sp>
    </p:spTree>
    <p:extLst>
      <p:ext uri="{BB962C8B-B14F-4D97-AF65-F5344CB8AC3E}">
        <p14:creationId xmlns:p14="http://schemas.microsoft.com/office/powerpoint/2010/main" val="321148369"/>
      </p:ext>
    </p:extLst>
  </p:cSld>
  <p:clrMapOvr>
    <a:masterClrMapping/>
  </p:clrMapOvr>
  <mc:AlternateContent xmlns:mc="http://schemas.openxmlformats.org/markup-compatibility/2006" xmlns:p14="http://schemas.microsoft.com/office/powerpoint/2010/main">
    <mc:Choice Requires="p14">
      <p:transition spd="slow" p14:dur="2000" advTm="4223"/>
    </mc:Choice>
    <mc:Fallback xmlns="">
      <p:transition spd="slow" advTm="4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289" y="4816448"/>
            <a:ext cx="3497580" cy="1595628"/>
          </a:xfrm>
          <a:prstGeom prst="rect">
            <a:avLst/>
          </a:prstGeom>
        </p:spPr>
      </p:pic>
      <p:sp>
        <p:nvSpPr>
          <p:cNvPr id="3" name="Rechteck 2"/>
          <p:cNvSpPr/>
          <p:nvPr/>
        </p:nvSpPr>
        <p:spPr>
          <a:xfrm>
            <a:off x="743919" y="794381"/>
            <a:ext cx="10755824" cy="5078313"/>
          </a:xfrm>
          <a:prstGeom prst="rect">
            <a:avLst/>
          </a:prstGeom>
        </p:spPr>
        <p:txBody>
          <a:bodyPr wrap="square">
            <a:spAutoFit/>
          </a:bodyPr>
          <a:lstStyle/>
          <a:p>
            <a:r>
              <a:rPr lang="de-DE" sz="3200" b="1" dirty="0" smtClean="0"/>
              <a:t>Informationen </a:t>
            </a:r>
            <a:r>
              <a:rPr lang="de-DE" sz="3200" b="1" dirty="0"/>
              <a:t>zum </a:t>
            </a:r>
            <a:r>
              <a:rPr lang="de-DE" sz="3200" b="1" dirty="0" smtClean="0"/>
              <a:t>Landespräventionsrat</a:t>
            </a:r>
            <a:endParaRPr lang="de-DE" sz="3200" b="1" dirty="0"/>
          </a:p>
          <a:p>
            <a:endParaRPr lang="de-DE" sz="3200" dirty="0"/>
          </a:p>
          <a:p>
            <a:r>
              <a:rPr lang="de-DE" sz="3200" dirty="0"/>
              <a:t>Der Landespräventionsrat berät als unabhängiges Gremium die Landesregierung in übergreifenden Fragen der Kriminalprävention. Ihm gehören von mehreren Ressorts der Landesregierung entsandte Fachleute und Vertreter verschiedener gesellschaftlicher Organisationen an. </a:t>
            </a:r>
            <a:endParaRPr lang="de-DE" sz="3200" dirty="0" smtClean="0"/>
          </a:p>
          <a:p>
            <a:r>
              <a:rPr lang="de-DE" sz="3200" dirty="0" smtClean="0"/>
              <a:t>Er </a:t>
            </a:r>
            <a:r>
              <a:rPr lang="de-DE" sz="3200" dirty="0"/>
              <a:t>verzahnt staatliches Handeln mit zivilgesellschaftlichem Engagement.</a:t>
            </a:r>
          </a:p>
          <a:p>
            <a:endParaRPr lang="de-DE" dirty="0"/>
          </a:p>
          <a:p>
            <a:r>
              <a:rPr lang="de-DE" dirty="0"/>
              <a:t> </a:t>
            </a:r>
          </a:p>
        </p:txBody>
      </p:sp>
    </p:spTree>
    <p:extLst>
      <p:ext uri="{BB962C8B-B14F-4D97-AF65-F5344CB8AC3E}">
        <p14:creationId xmlns:p14="http://schemas.microsoft.com/office/powerpoint/2010/main" val="3384023836"/>
      </p:ext>
    </p:extLst>
  </p:cSld>
  <p:clrMapOvr>
    <a:masterClrMapping/>
  </p:clrMapOvr>
  <mc:AlternateContent xmlns:mc="http://schemas.openxmlformats.org/markup-compatibility/2006" xmlns:p14="http://schemas.microsoft.com/office/powerpoint/2010/main">
    <mc:Choice Requires="p14">
      <p:transition spd="slow" p14:dur="2000" advTm="19904"/>
    </mc:Choice>
    <mc:Fallback xmlns="">
      <p:transition spd="slow" advTm="1990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142" y="4779378"/>
            <a:ext cx="3497580" cy="1595628"/>
          </a:xfrm>
          <a:prstGeom prst="rect">
            <a:avLst/>
          </a:prstGeom>
        </p:spPr>
      </p:pic>
      <p:sp>
        <p:nvSpPr>
          <p:cNvPr id="3" name="Rechteck 2"/>
          <p:cNvSpPr/>
          <p:nvPr/>
        </p:nvSpPr>
        <p:spPr>
          <a:xfrm>
            <a:off x="495946" y="528458"/>
            <a:ext cx="10461356" cy="5755422"/>
          </a:xfrm>
          <a:prstGeom prst="rect">
            <a:avLst/>
          </a:prstGeom>
        </p:spPr>
        <p:txBody>
          <a:bodyPr wrap="square">
            <a:spAutoFit/>
          </a:bodyPr>
          <a:lstStyle/>
          <a:p>
            <a:endParaRPr lang="de-DE" sz="2800" b="1" dirty="0" smtClean="0"/>
          </a:p>
          <a:p>
            <a:r>
              <a:rPr lang="de-DE" sz="3200" b="1" dirty="0" smtClean="0"/>
              <a:t>Der </a:t>
            </a:r>
            <a:r>
              <a:rPr lang="de-DE" sz="3200" b="1" dirty="0"/>
              <a:t>Landespräventionsrat stellt sich </a:t>
            </a:r>
            <a:r>
              <a:rPr lang="de-DE" sz="3200" b="1" dirty="0" smtClean="0"/>
              <a:t>vor</a:t>
            </a:r>
            <a:endParaRPr lang="de-DE" sz="2800" b="1" dirty="0" smtClean="0"/>
          </a:p>
          <a:p>
            <a:endParaRPr lang="de-DE" sz="2800" b="1" dirty="0"/>
          </a:p>
          <a:p>
            <a:r>
              <a:rPr lang="de-DE" sz="2800" dirty="0"/>
              <a:t>Ziel des Präventionsrates ist es, auf der Grundlage wissenschaftlicher und praktischer Erkenntnisse Kriminalitätsphänomene zu erfassen, sie öffentlich sichtbar zu machen und Gegenstrategien zu entwickeln</a:t>
            </a:r>
            <a:r>
              <a:rPr lang="de-DE" sz="2800" dirty="0" smtClean="0"/>
              <a:t>.</a:t>
            </a:r>
          </a:p>
          <a:p>
            <a:r>
              <a:rPr lang="de-DE" sz="2800" dirty="0" smtClean="0"/>
              <a:t>Aus </a:t>
            </a:r>
            <a:r>
              <a:rPr lang="de-DE" sz="2800" dirty="0"/>
              <a:t>dieser Sicht sollen und wollen wir die Landesregierung beraten. Hierzu setzen wir auf eine enge Kooperation von Ministerien und gesellschaftlichen Kräften. </a:t>
            </a:r>
            <a:r>
              <a:rPr lang="de-DE" sz="2800" dirty="0" smtClean="0"/>
              <a:t>											  Insgesamt </a:t>
            </a:r>
            <a:r>
              <a:rPr lang="de-DE" sz="2800" dirty="0"/>
              <a:t>hat das Gremium </a:t>
            </a:r>
            <a:r>
              <a:rPr lang="de-DE" sz="2800" smtClean="0"/>
              <a:t>derzeit </a:t>
            </a:r>
            <a:r>
              <a:rPr lang="de-DE" sz="2800" smtClean="0"/>
              <a:t>36 Mitglieder</a:t>
            </a:r>
            <a:r>
              <a:rPr lang="de-DE" sz="2800" dirty="0"/>
              <a:t>, </a:t>
            </a:r>
            <a:r>
              <a:rPr lang="de-DE" sz="2800" dirty="0" smtClean="0"/>
              <a:t>					   von </a:t>
            </a:r>
            <a:r>
              <a:rPr lang="de-DE" sz="2800"/>
              <a:t>denen </a:t>
            </a:r>
            <a:r>
              <a:rPr lang="de-DE" sz="2800" smtClean="0"/>
              <a:t>10 </a:t>
            </a:r>
            <a:r>
              <a:rPr lang="de-DE" sz="2800" dirty="0"/>
              <a:t>den Ministerien </a:t>
            </a:r>
            <a:r>
              <a:rPr lang="de-DE" sz="2800"/>
              <a:t>und </a:t>
            </a:r>
            <a:r>
              <a:rPr lang="de-DE" sz="2800" smtClean="0"/>
              <a:t>26 dem </a:t>
            </a:r>
            <a:r>
              <a:rPr lang="de-DE" sz="2800" dirty="0" smtClean="0"/>
              <a:t>			      gesellschaftlichen </a:t>
            </a:r>
            <a:r>
              <a:rPr lang="de-DE" sz="2800" dirty="0"/>
              <a:t>Bereich angehören</a:t>
            </a:r>
            <a:r>
              <a:rPr lang="de-DE" sz="2800" dirty="0" smtClean="0"/>
              <a:t>.</a:t>
            </a:r>
          </a:p>
          <a:p>
            <a:endParaRPr lang="de-DE" sz="2800" dirty="0"/>
          </a:p>
        </p:txBody>
      </p:sp>
    </p:spTree>
    <p:extLst>
      <p:ext uri="{BB962C8B-B14F-4D97-AF65-F5344CB8AC3E}">
        <p14:creationId xmlns:p14="http://schemas.microsoft.com/office/powerpoint/2010/main" val="1807628922"/>
      </p:ext>
    </p:extLst>
  </p:cSld>
  <p:clrMapOvr>
    <a:masterClrMapping/>
  </p:clrMapOvr>
  <mc:AlternateContent xmlns:mc="http://schemas.openxmlformats.org/markup-compatibility/2006" xmlns:p14="http://schemas.microsoft.com/office/powerpoint/2010/main">
    <mc:Choice Requires="p14">
      <p:transition spd="slow" p14:dur="2000" advTm="29669"/>
    </mc:Choice>
    <mc:Fallback xmlns="">
      <p:transition spd="slow" advTm="2966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jochendieckmann"/>
          <p:cNvPicPr/>
          <p:nvPr/>
        </p:nvPicPr>
        <p:blipFill>
          <a:blip r:embed="rId2">
            <a:extLst>
              <a:ext uri="{28A0092B-C50C-407E-A947-70E740481C1C}">
                <a14:useLocalDpi xmlns:a14="http://schemas.microsoft.com/office/drawing/2010/main" val="0"/>
              </a:ext>
            </a:extLst>
          </a:blip>
          <a:srcRect/>
          <a:stretch>
            <a:fillRect/>
          </a:stretch>
        </p:blipFill>
        <p:spPr bwMode="auto">
          <a:xfrm>
            <a:off x="7818119" y="1794080"/>
            <a:ext cx="2630245" cy="2468637"/>
          </a:xfrm>
          <a:prstGeom prst="rect">
            <a:avLst/>
          </a:prstGeom>
          <a:noFill/>
          <a:ln>
            <a:noFill/>
          </a:ln>
        </p:spPr>
      </p:pic>
      <p:sp>
        <p:nvSpPr>
          <p:cNvPr id="8" name="Rechteck 7"/>
          <p:cNvSpPr/>
          <p:nvPr/>
        </p:nvSpPr>
        <p:spPr>
          <a:xfrm>
            <a:off x="962025" y="500157"/>
            <a:ext cx="6402602" cy="5735673"/>
          </a:xfrm>
          <a:prstGeom prst="rect">
            <a:avLst/>
          </a:prstGeom>
        </p:spPr>
        <p:txBody>
          <a:bodyPr wrap="square">
            <a:spAutoFit/>
          </a:bodyPr>
          <a:lstStyle/>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Vorsitze</a:t>
            </a:r>
            <a:r>
              <a:rPr lang="de-DE" sz="2000" b="1" dirty="0">
                <a:latin typeface="Calibri" panose="020F0502020204030204" pitchFamily="34" charset="0"/>
                <a:ea typeface="Calibri" panose="020F0502020204030204" pitchFamily="34" charset="0"/>
                <a:cs typeface="Times New Roman" panose="02020603050405020304" pitchFamily="18" charset="0"/>
              </a:rPr>
              <a:t>nder und Geschäftsführung</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Vorsitzender des Landespräventionsrates ist Herr Professor Jochen Dieckmann. </a:t>
            </a:r>
            <a:endParaRPr lang="de-DE"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smtClean="0">
                <a:latin typeface="Calibri" panose="020F0502020204030204" pitchFamily="34" charset="0"/>
                <a:ea typeface="Calibri" panose="020F0502020204030204" pitchFamily="34" charset="0"/>
                <a:cs typeface="Times New Roman" panose="02020603050405020304" pitchFamily="18" charset="0"/>
              </a:rPr>
              <a:t>Professor </a:t>
            </a:r>
            <a:r>
              <a:rPr lang="de-DE" sz="2000" dirty="0">
                <a:latin typeface="Calibri" panose="020F0502020204030204" pitchFamily="34" charset="0"/>
                <a:ea typeface="Calibri" panose="020F0502020204030204" pitchFamily="34" charset="0"/>
                <a:cs typeface="Times New Roman" panose="02020603050405020304" pitchFamily="18" charset="0"/>
              </a:rPr>
              <a:t>Dieckmann war in der Zeit von März 1999 bis November 2002 Justizminister und im Anschluss bis Juni 2005 Finanzminister des Landes Nordrhein-Westfalen. Seit Januar 2007 ist Professor Dieckmann als Rechtsanwalt in Bonn tätig</a:t>
            </a:r>
            <a:r>
              <a:rPr lang="de-DE" sz="20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latin typeface="Calibri" panose="020F0502020204030204" pitchFamily="34" charset="0"/>
                <a:ea typeface="Calibri" panose="020F0502020204030204" pitchFamily="34" charset="0"/>
                <a:cs typeface="Times New Roman" panose="02020603050405020304" pitchFamily="18" charset="0"/>
              </a:rPr>
              <a:t>Die Geschäftsführung </a:t>
            </a:r>
            <a:r>
              <a:rPr lang="de-DE" sz="2000" dirty="0" smtClean="0">
                <a:latin typeface="Calibri" panose="020F0502020204030204" pitchFamily="34" charset="0"/>
                <a:ea typeface="Calibri" panose="020F0502020204030204" pitchFamily="34" charset="0"/>
                <a:cs typeface="Times New Roman" panose="02020603050405020304" pitchFamily="18" charset="0"/>
              </a:rPr>
              <a:t>des Landespräventionsrates liegt </a:t>
            </a:r>
            <a:r>
              <a:rPr lang="de-DE" sz="2000" dirty="0">
                <a:latin typeface="Calibri" panose="020F0502020204030204" pitchFamily="34" charset="0"/>
                <a:ea typeface="Calibri" panose="020F0502020204030204" pitchFamily="34" charset="0"/>
                <a:cs typeface="Times New Roman" panose="02020603050405020304" pitchFamily="18" charset="0"/>
              </a:rPr>
              <a:t>bei dem Justizministerium des Landes Nordrhein-Westfalen. </a:t>
            </a:r>
            <a:endParaRPr lang="de-DE"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smtClean="0">
                <a:latin typeface="Calibri" panose="020F0502020204030204" pitchFamily="34" charset="0"/>
                <a:ea typeface="Calibri" panose="020F0502020204030204" pitchFamily="34" charset="0"/>
                <a:cs typeface="Times New Roman" panose="02020603050405020304" pitchFamily="18" charset="0"/>
              </a:rPr>
              <a:t>Die Geschäftsstelle </a:t>
            </a:r>
            <a:r>
              <a:rPr lang="de-DE" sz="2000" dirty="0">
                <a:latin typeface="Calibri" panose="020F0502020204030204" pitchFamily="34" charset="0"/>
                <a:ea typeface="Calibri" panose="020F0502020204030204" pitchFamily="34" charset="0"/>
                <a:cs typeface="Times New Roman" panose="02020603050405020304" pitchFamily="18" charset="0"/>
              </a:rPr>
              <a:t>des Landespräventionsrats ist unter </a:t>
            </a:r>
            <a:r>
              <a:rPr lang="de-DE"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lpr@jm.nrw.de</a:t>
            </a:r>
            <a:r>
              <a:rPr lang="de-DE" sz="2000" dirty="0">
                <a:latin typeface="Calibri" panose="020F0502020204030204" pitchFamily="34" charset="0"/>
                <a:ea typeface="Calibri" panose="020F0502020204030204" pitchFamily="34" charset="0"/>
                <a:cs typeface="Times New Roman" panose="02020603050405020304" pitchFamily="18" charset="0"/>
              </a:rPr>
              <a:t> erreichbar.</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783" y="4676962"/>
            <a:ext cx="3497580" cy="1595628"/>
          </a:xfrm>
          <a:prstGeom prst="rect">
            <a:avLst/>
          </a:prstGeom>
        </p:spPr>
      </p:pic>
    </p:spTree>
    <p:extLst>
      <p:ext uri="{BB962C8B-B14F-4D97-AF65-F5344CB8AC3E}">
        <p14:creationId xmlns:p14="http://schemas.microsoft.com/office/powerpoint/2010/main" val="1999682666"/>
      </p:ext>
    </p:extLst>
  </p:cSld>
  <p:clrMapOvr>
    <a:masterClrMapping/>
  </p:clrMapOvr>
  <mc:AlternateContent xmlns:mc="http://schemas.openxmlformats.org/markup-compatibility/2006" xmlns:p14="http://schemas.microsoft.com/office/powerpoint/2010/main">
    <mc:Choice Requires="p14">
      <p:transition spd="slow" p14:dur="2000" advTm="26100"/>
    </mc:Choice>
    <mc:Fallback xmlns="">
      <p:transition spd="slow" advTm="261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769" y="4502046"/>
            <a:ext cx="3497580" cy="1595628"/>
          </a:xfrm>
          <a:prstGeom prst="rect">
            <a:avLst/>
          </a:prstGeom>
        </p:spPr>
      </p:pic>
      <p:pic>
        <p:nvPicPr>
          <p:cNvPr id="5" name="Bild 3" descr="Gespr__chsrunde"/>
          <p:cNvPicPr/>
          <p:nvPr/>
        </p:nvPicPr>
        <p:blipFill>
          <a:blip r:embed="rId3">
            <a:extLst>
              <a:ext uri="{BEBA8EAE-BF5A-486C-A8C5-ECC9F3942E4B}">
                <a14:imgProps xmlns:a14="http://schemas.microsoft.com/office/drawing/2010/main">
                  <a14:imgLayer r:embed="rId4">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8780929" y="597694"/>
            <a:ext cx="2892593" cy="3665024"/>
          </a:xfrm>
          <a:prstGeom prst="rect">
            <a:avLst/>
          </a:prstGeom>
          <a:noFill/>
          <a:ln>
            <a:noFill/>
          </a:ln>
        </p:spPr>
      </p:pic>
      <p:sp>
        <p:nvSpPr>
          <p:cNvPr id="13" name="Inhaltsplatzhalter 12"/>
          <p:cNvSpPr>
            <a:spLocks noGrp="1"/>
          </p:cNvSpPr>
          <p:nvPr>
            <p:ph idx="1"/>
          </p:nvPr>
        </p:nvSpPr>
        <p:spPr>
          <a:xfrm>
            <a:off x="400051" y="345990"/>
            <a:ext cx="8380878" cy="6097674"/>
          </a:xfrm>
        </p:spPr>
        <p:txBody>
          <a:bodyPr>
            <a:normAutofit fontScale="85000" lnSpcReduction="20000"/>
          </a:bodyPr>
          <a:lstStyle/>
          <a:p>
            <a:pPr marL="45720" indent="0">
              <a:buNone/>
            </a:pPr>
            <a:r>
              <a:rPr lang="de-DE" sz="2600" b="1" dirty="0" smtClean="0">
                <a:solidFill>
                  <a:schemeClr val="tx1"/>
                </a:solidFill>
              </a:rPr>
              <a:t>Arbeitsgruppen </a:t>
            </a:r>
            <a:r>
              <a:rPr lang="de-DE" sz="2600" b="1" dirty="0">
                <a:solidFill>
                  <a:schemeClr val="tx1"/>
                </a:solidFill>
              </a:rPr>
              <a:t>und </a:t>
            </a:r>
            <a:r>
              <a:rPr lang="de-DE" sz="2600" b="1" dirty="0" smtClean="0">
                <a:solidFill>
                  <a:schemeClr val="tx1"/>
                </a:solidFill>
              </a:rPr>
              <a:t>Projekte</a:t>
            </a:r>
          </a:p>
          <a:p>
            <a:pPr marL="45720" indent="0">
              <a:buNone/>
            </a:pPr>
            <a:r>
              <a:rPr lang="de-DE" sz="1800" dirty="0" smtClean="0">
                <a:solidFill>
                  <a:schemeClr val="tx1"/>
                </a:solidFill>
              </a:rPr>
              <a:t>Einzelne </a:t>
            </a:r>
            <a:r>
              <a:rPr lang="de-DE" sz="1800" dirty="0">
                <a:solidFill>
                  <a:schemeClr val="tx1"/>
                </a:solidFill>
              </a:rPr>
              <a:t>Themen der Kriminalprävention bearbeitet der Landespräventionsrat in Arbeitsgruppen und Projekten. In seinen bisherigen Sitzungen hat der Landespräventionsrat in Aussicht genommen, sich </a:t>
            </a:r>
            <a:r>
              <a:rPr lang="de-DE" sz="1800" dirty="0" smtClean="0">
                <a:solidFill>
                  <a:schemeClr val="tx1"/>
                </a:solidFill>
              </a:rPr>
              <a:t>mit </a:t>
            </a:r>
            <a:r>
              <a:rPr lang="de-DE" sz="1800" dirty="0">
                <a:solidFill>
                  <a:schemeClr val="tx1"/>
                </a:solidFill>
              </a:rPr>
              <a:t>den nachstehenden Themen zu befassen</a:t>
            </a:r>
            <a:r>
              <a:rPr lang="de-DE" sz="1800" dirty="0" smtClean="0">
                <a:solidFill>
                  <a:schemeClr val="tx1"/>
                </a:solidFill>
              </a:rPr>
              <a:t>:</a:t>
            </a:r>
          </a:p>
          <a:p>
            <a:pPr marL="45720" indent="0">
              <a:buNone/>
            </a:pPr>
            <a:endParaRPr lang="de-DE" sz="1800" dirty="0">
              <a:solidFill>
                <a:schemeClr val="tx1"/>
              </a:solidFill>
            </a:endParaRPr>
          </a:p>
          <a:p>
            <a:pPr marL="271463" indent="-225425">
              <a:buFont typeface="Wingdings" panose="05000000000000000000" pitchFamily="2" charset="2"/>
              <a:buChar char="Ø"/>
            </a:pPr>
            <a:r>
              <a:rPr lang="de-DE" sz="1800" b="1" dirty="0" smtClean="0">
                <a:solidFill>
                  <a:schemeClr val="tx1"/>
                </a:solidFill>
              </a:rPr>
              <a:t>Prävention </a:t>
            </a:r>
            <a:r>
              <a:rPr lang="de-DE" sz="1800" b="1" dirty="0">
                <a:solidFill>
                  <a:schemeClr val="tx1"/>
                </a:solidFill>
              </a:rPr>
              <a:t>der Internet- und </a:t>
            </a:r>
            <a:r>
              <a:rPr lang="de-DE" sz="1800" b="1" dirty="0" smtClean="0">
                <a:solidFill>
                  <a:schemeClr val="tx1"/>
                </a:solidFill>
              </a:rPr>
              <a:t>Computerkriminalität</a:t>
            </a:r>
          </a:p>
          <a:p>
            <a:pPr marL="266700" indent="0">
              <a:buNone/>
            </a:pPr>
            <a:r>
              <a:rPr lang="de-DE" sz="1800" dirty="0" smtClean="0">
                <a:solidFill>
                  <a:schemeClr val="tx1"/>
                </a:solidFill>
              </a:rPr>
              <a:t>Die Arbeitsgruppe wird insbesondere ihr erfolgreiches Filmprojekt „Sichere Netzwelten“ (www.sichere-netzwelten.de</a:t>
            </a:r>
            <a:r>
              <a:rPr lang="de-DE" sz="1800" smtClean="0">
                <a:solidFill>
                  <a:schemeClr val="tx1"/>
                </a:solidFill>
              </a:rPr>
              <a:t>) fortsetzen.</a:t>
            </a:r>
            <a:endParaRPr lang="de-DE" sz="1800" dirty="0" smtClean="0">
              <a:solidFill>
                <a:schemeClr val="tx1"/>
              </a:solidFill>
            </a:endParaRPr>
          </a:p>
          <a:p>
            <a:pPr marL="45720" indent="0">
              <a:buNone/>
            </a:pPr>
            <a:endParaRPr lang="de-DE" sz="1800" b="1" dirty="0">
              <a:solidFill>
                <a:schemeClr val="tx1"/>
              </a:solidFill>
            </a:endParaRPr>
          </a:p>
          <a:p>
            <a:pPr marL="271463" indent="-225425">
              <a:buFont typeface="Wingdings" panose="05000000000000000000" pitchFamily="2" charset="2"/>
              <a:buChar char="Ø"/>
            </a:pPr>
            <a:r>
              <a:rPr lang="de-DE" sz="1800" b="1" dirty="0" smtClean="0">
                <a:solidFill>
                  <a:schemeClr val="tx1"/>
                </a:solidFill>
              </a:rPr>
              <a:t>Gewaltprävention </a:t>
            </a:r>
            <a:r>
              <a:rPr lang="de-DE" sz="1800" b="1" dirty="0">
                <a:solidFill>
                  <a:schemeClr val="tx1"/>
                </a:solidFill>
              </a:rPr>
              <a:t>im und durch </a:t>
            </a:r>
            <a:r>
              <a:rPr lang="de-DE" sz="1800" b="1" dirty="0" smtClean="0">
                <a:solidFill>
                  <a:schemeClr val="tx1"/>
                </a:solidFill>
              </a:rPr>
              <a:t>Sport</a:t>
            </a:r>
          </a:p>
          <a:p>
            <a:pPr marL="266700" indent="0">
              <a:buNone/>
            </a:pPr>
            <a:r>
              <a:rPr lang="de-DE" sz="1800" dirty="0" smtClean="0">
                <a:solidFill>
                  <a:schemeClr val="tx1"/>
                </a:solidFill>
              </a:rPr>
              <a:t>Der Landespräventionsrat möchte sich unter anderem mit dem Thema „Sexualisierte Gewalt im Sport“ befassen und niedrigschwellige Projekte zur Gewaltprävention unterstützen.</a:t>
            </a:r>
          </a:p>
          <a:p>
            <a:pPr marL="45720" indent="0">
              <a:buNone/>
            </a:pPr>
            <a:endParaRPr lang="de-DE" sz="1800" dirty="0">
              <a:solidFill>
                <a:schemeClr val="tx1"/>
              </a:solidFill>
            </a:endParaRPr>
          </a:p>
          <a:p>
            <a:pPr marL="271463" indent="-225425">
              <a:buFont typeface="Wingdings" panose="05000000000000000000" pitchFamily="2" charset="2"/>
              <a:buChar char="Ø"/>
            </a:pPr>
            <a:r>
              <a:rPr lang="de-DE" sz="1800" dirty="0">
                <a:solidFill>
                  <a:schemeClr val="tx1"/>
                </a:solidFill>
              </a:rPr>
              <a:t>Auch die Arbeitsgruppe </a:t>
            </a:r>
            <a:r>
              <a:rPr lang="de-DE" sz="1800" b="1" dirty="0">
                <a:solidFill>
                  <a:schemeClr val="tx1"/>
                </a:solidFill>
              </a:rPr>
              <a:t>"Stadt und Sicherheit im demographischen Wandel" </a:t>
            </a:r>
            <a:r>
              <a:rPr lang="de-DE" sz="1800" dirty="0">
                <a:solidFill>
                  <a:schemeClr val="tx1"/>
                </a:solidFill>
              </a:rPr>
              <a:t>wird ihre Arbeit mit dem Schwerpunkt der Kriminalitätsbelastung in Großstädten </a:t>
            </a:r>
            <a:r>
              <a:rPr lang="de-DE" sz="1800" dirty="0" smtClean="0">
                <a:solidFill>
                  <a:schemeClr val="tx1"/>
                </a:solidFill>
              </a:rPr>
              <a:t>fortsetzen. </a:t>
            </a:r>
          </a:p>
          <a:p>
            <a:pPr marL="266700" indent="0">
              <a:buNone/>
            </a:pPr>
            <a:r>
              <a:rPr lang="de-DE" sz="1800" dirty="0" smtClean="0">
                <a:solidFill>
                  <a:schemeClr val="tx1"/>
                </a:solidFill>
              </a:rPr>
              <a:t>Erste Ergebnisse eines dazu neu aufgelegten Forschungsvorhabens geben Anstöße zu weiteren Maßnahmen.</a:t>
            </a:r>
          </a:p>
          <a:p>
            <a:pPr marL="45720" indent="0">
              <a:buNone/>
            </a:pPr>
            <a:endParaRPr lang="de-DE" sz="1800" dirty="0" smtClean="0">
              <a:solidFill>
                <a:schemeClr val="tx1"/>
              </a:solidFill>
            </a:endParaRPr>
          </a:p>
          <a:p>
            <a:pPr marL="271463" indent="-225425">
              <a:buFont typeface="Wingdings" panose="05000000000000000000" pitchFamily="2" charset="2"/>
              <a:buChar char="Ø"/>
            </a:pPr>
            <a:r>
              <a:rPr lang="de-DE" sz="1800" dirty="0" smtClean="0">
                <a:solidFill>
                  <a:schemeClr val="tx1"/>
                </a:solidFill>
              </a:rPr>
              <a:t>Daneben </a:t>
            </a:r>
            <a:r>
              <a:rPr lang="de-DE" sz="1800" dirty="0">
                <a:solidFill>
                  <a:schemeClr val="tx1"/>
                </a:solidFill>
              </a:rPr>
              <a:t>hat der </a:t>
            </a:r>
            <a:r>
              <a:rPr lang="de-DE" sz="1800" dirty="0" smtClean="0">
                <a:solidFill>
                  <a:schemeClr val="tx1"/>
                </a:solidFill>
              </a:rPr>
              <a:t>Landespräventionsrat die in dem „</a:t>
            </a:r>
            <a:r>
              <a:rPr lang="de-DE" sz="1800" b="1" dirty="0" smtClean="0">
                <a:solidFill>
                  <a:schemeClr val="tx1"/>
                </a:solidFill>
              </a:rPr>
              <a:t>Workshop </a:t>
            </a:r>
            <a:r>
              <a:rPr lang="de-DE" sz="1800" b="1" dirty="0">
                <a:solidFill>
                  <a:schemeClr val="tx1"/>
                </a:solidFill>
              </a:rPr>
              <a:t>des Landespräventionsrates mit Vertretern der </a:t>
            </a:r>
            <a:r>
              <a:rPr lang="de-DE" sz="1800" b="1" dirty="0" smtClean="0">
                <a:solidFill>
                  <a:schemeClr val="tx1"/>
                </a:solidFill>
              </a:rPr>
              <a:t>Migrantenselbstorganisationen“ </a:t>
            </a:r>
            <a:r>
              <a:rPr lang="de-DE" sz="1800" dirty="0" smtClean="0">
                <a:solidFill>
                  <a:schemeClr val="tx1"/>
                </a:solidFill>
              </a:rPr>
              <a:t>erarbeiteten</a:t>
            </a:r>
            <a:r>
              <a:rPr lang="de-DE" sz="1800" b="1" dirty="0" smtClean="0">
                <a:solidFill>
                  <a:schemeClr val="tx1"/>
                </a:solidFill>
              </a:rPr>
              <a:t> </a:t>
            </a:r>
            <a:r>
              <a:rPr lang="de-DE" sz="1800" dirty="0" smtClean="0">
                <a:solidFill>
                  <a:schemeClr val="tx1"/>
                </a:solidFill>
              </a:rPr>
              <a:t>Leitlinien </a:t>
            </a:r>
            <a:r>
              <a:rPr lang="de-DE" sz="1800" dirty="0">
                <a:solidFill>
                  <a:schemeClr val="tx1"/>
                </a:solidFill>
              </a:rPr>
              <a:t>für Maßnahmen der Prävention - insbesondere im Migrationskontext - </a:t>
            </a:r>
            <a:r>
              <a:rPr lang="de-DE" sz="1800" dirty="0" smtClean="0">
                <a:solidFill>
                  <a:schemeClr val="tx1"/>
                </a:solidFill>
              </a:rPr>
              <a:t>verabschiedet, die nun an die örtlichen Präventionsgremien herangetragen werden sollen.</a:t>
            </a:r>
            <a:endParaRPr lang="de-DE" sz="1800" b="1" dirty="0">
              <a:solidFill>
                <a:schemeClr val="tx1"/>
              </a:solidFill>
            </a:endParaRPr>
          </a:p>
        </p:txBody>
      </p:sp>
    </p:spTree>
    <p:extLst>
      <p:ext uri="{BB962C8B-B14F-4D97-AF65-F5344CB8AC3E}">
        <p14:creationId xmlns:p14="http://schemas.microsoft.com/office/powerpoint/2010/main" val="136963010"/>
      </p:ext>
    </p:extLst>
  </p:cSld>
  <p:clrMapOvr>
    <a:masterClrMapping/>
  </p:clrMapOvr>
  <mc:AlternateContent xmlns:mc="http://schemas.openxmlformats.org/markup-compatibility/2006" xmlns:p14="http://schemas.microsoft.com/office/powerpoint/2010/main">
    <mc:Choice Requires="p14">
      <p:transition spd="slow" p14:dur="2000" advTm="26229"/>
    </mc:Choice>
    <mc:Fallback xmlns="">
      <p:transition spd="slow" advTm="2622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448" y="605484"/>
            <a:ext cx="3109784" cy="1418712"/>
          </a:xfrm>
          <a:prstGeom prst="rect">
            <a:avLst/>
          </a:prstGeom>
        </p:spPr>
      </p:pic>
      <p:sp>
        <p:nvSpPr>
          <p:cNvPr id="3" name="Inhaltsplatzhalter 2"/>
          <p:cNvSpPr>
            <a:spLocks noGrp="1"/>
          </p:cNvSpPr>
          <p:nvPr>
            <p:ph idx="1"/>
          </p:nvPr>
        </p:nvSpPr>
        <p:spPr>
          <a:xfrm>
            <a:off x="605482" y="2570205"/>
            <a:ext cx="10923372" cy="4287795"/>
          </a:xfrm>
        </p:spPr>
        <p:txBody>
          <a:bodyPr>
            <a:normAutofit/>
          </a:bodyPr>
          <a:lstStyle/>
          <a:p>
            <a:pPr>
              <a:lnSpc>
                <a:spcPct val="120000"/>
              </a:lnSpc>
              <a:buFont typeface="Wingdings" panose="05000000000000000000" pitchFamily="2" charset="2"/>
              <a:buChar char="Ø"/>
            </a:pPr>
            <a:r>
              <a:rPr lang="de-DE" sz="3400" b="1" dirty="0" smtClean="0">
                <a:solidFill>
                  <a:schemeClr val="tx1"/>
                </a:solidFill>
              </a:rPr>
              <a:t> Prävention </a:t>
            </a:r>
            <a:r>
              <a:rPr lang="de-DE" sz="3400" b="1" dirty="0">
                <a:solidFill>
                  <a:schemeClr val="tx1"/>
                </a:solidFill>
              </a:rPr>
              <a:t>durch </a:t>
            </a:r>
            <a:r>
              <a:rPr lang="de-DE" sz="3400" b="1" dirty="0" smtClean="0">
                <a:solidFill>
                  <a:schemeClr val="tx1"/>
                </a:solidFill>
              </a:rPr>
              <a:t>Integration </a:t>
            </a:r>
          </a:p>
          <a:p>
            <a:pPr>
              <a:lnSpc>
                <a:spcPct val="120000"/>
              </a:lnSpc>
              <a:buFont typeface="Wingdings" panose="05000000000000000000" pitchFamily="2" charset="2"/>
              <a:buChar char="Ø"/>
            </a:pPr>
            <a:r>
              <a:rPr lang="de-DE" sz="3400" b="1" dirty="0" smtClean="0">
                <a:solidFill>
                  <a:schemeClr val="tx1"/>
                </a:solidFill>
              </a:rPr>
              <a:t> Integration </a:t>
            </a:r>
            <a:r>
              <a:rPr lang="de-DE" sz="3400" b="1" dirty="0">
                <a:solidFill>
                  <a:schemeClr val="tx1"/>
                </a:solidFill>
              </a:rPr>
              <a:t>und </a:t>
            </a:r>
            <a:r>
              <a:rPr lang="de-DE" sz="3400" b="1" dirty="0" smtClean="0">
                <a:solidFill>
                  <a:schemeClr val="tx1"/>
                </a:solidFill>
              </a:rPr>
              <a:t>Migration</a:t>
            </a:r>
          </a:p>
          <a:p>
            <a:pPr>
              <a:lnSpc>
                <a:spcPct val="120000"/>
              </a:lnSpc>
              <a:buFont typeface="Wingdings" panose="05000000000000000000" pitchFamily="2" charset="2"/>
              <a:buChar char="Ø"/>
            </a:pPr>
            <a:r>
              <a:rPr lang="de-DE" sz="3400" b="1" dirty="0" smtClean="0">
                <a:solidFill>
                  <a:schemeClr val="tx1"/>
                </a:solidFill>
              </a:rPr>
              <a:t> Integration </a:t>
            </a:r>
            <a:r>
              <a:rPr lang="de-DE" sz="3400" b="1" dirty="0">
                <a:solidFill>
                  <a:schemeClr val="tx1"/>
                </a:solidFill>
              </a:rPr>
              <a:t>durch</a:t>
            </a:r>
            <a:r>
              <a:rPr lang="de-DE" sz="3400" b="1" dirty="0" smtClean="0">
                <a:solidFill>
                  <a:schemeClr val="tx1"/>
                </a:solidFill>
              </a:rPr>
              <a:t>…?</a:t>
            </a:r>
          </a:p>
          <a:p>
            <a:pPr>
              <a:lnSpc>
                <a:spcPct val="120000"/>
              </a:lnSpc>
              <a:buFont typeface="Wingdings" panose="05000000000000000000" pitchFamily="2" charset="2"/>
              <a:buChar char="Ø"/>
            </a:pPr>
            <a:r>
              <a:rPr lang="de-DE" sz="3400" b="1" dirty="0" smtClean="0">
                <a:solidFill>
                  <a:schemeClr val="tx1"/>
                </a:solidFill>
              </a:rPr>
              <a:t> Prävention</a:t>
            </a:r>
            <a:endParaRPr lang="de-DE" dirty="0"/>
          </a:p>
        </p:txBody>
      </p:sp>
      <p:sp>
        <p:nvSpPr>
          <p:cNvPr id="2" name="Titel 1"/>
          <p:cNvSpPr>
            <a:spLocks noGrp="1"/>
          </p:cNvSpPr>
          <p:nvPr>
            <p:ph type="title"/>
          </p:nvPr>
        </p:nvSpPr>
        <p:spPr>
          <a:xfrm>
            <a:off x="679622" y="1030635"/>
            <a:ext cx="10363612" cy="1356360"/>
          </a:xfrm>
        </p:spPr>
        <p:txBody>
          <a:bodyPr/>
          <a:lstStyle/>
          <a:p>
            <a:r>
              <a:rPr lang="de-DE" b="1" dirty="0" smtClean="0">
                <a:solidFill>
                  <a:schemeClr val="tx1"/>
                </a:solidFill>
              </a:rPr>
              <a:t>Themenjahr 2015 „Integration“</a:t>
            </a:r>
            <a:r>
              <a:rPr lang="de-DE" b="1" dirty="0"/>
              <a:t/>
            </a:r>
            <a:br>
              <a:rPr lang="de-DE" b="1" dirty="0"/>
            </a:br>
            <a:endParaRPr lang="de-DE" dirty="0"/>
          </a:p>
        </p:txBody>
      </p:sp>
    </p:spTree>
    <p:extLst>
      <p:ext uri="{BB962C8B-B14F-4D97-AF65-F5344CB8AC3E}">
        <p14:creationId xmlns:p14="http://schemas.microsoft.com/office/powerpoint/2010/main" val="212684661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8476" y="609600"/>
            <a:ext cx="10240044" cy="1356360"/>
          </a:xfrm>
        </p:spPr>
        <p:txBody>
          <a:bodyPr/>
          <a:lstStyle/>
          <a:p>
            <a:r>
              <a:rPr lang="de-DE" b="1" dirty="0">
                <a:solidFill>
                  <a:schemeClr val="tx1"/>
                </a:solidFill>
              </a:rPr>
              <a:t>Prävention durch </a:t>
            </a:r>
            <a:r>
              <a:rPr lang="de-DE" b="1" dirty="0" smtClean="0">
                <a:solidFill>
                  <a:schemeClr val="tx1"/>
                </a:solidFill>
              </a:rPr>
              <a:t>Integration</a:t>
            </a:r>
            <a:endParaRPr lang="de-DE" dirty="0"/>
          </a:p>
        </p:txBody>
      </p:sp>
      <p:sp>
        <p:nvSpPr>
          <p:cNvPr id="3" name="Inhaltsplatzhalter 2"/>
          <p:cNvSpPr>
            <a:spLocks noGrp="1"/>
          </p:cNvSpPr>
          <p:nvPr>
            <p:ph idx="1"/>
          </p:nvPr>
        </p:nvSpPr>
        <p:spPr>
          <a:xfrm>
            <a:off x="654908" y="2273644"/>
            <a:ext cx="10861589" cy="4254843"/>
          </a:xfrm>
        </p:spPr>
        <p:txBody>
          <a:bodyPr>
            <a:normAutofit/>
          </a:bodyPr>
          <a:lstStyle/>
          <a:p>
            <a:pPr marL="45720" indent="0">
              <a:buNone/>
            </a:pPr>
            <a:r>
              <a:rPr lang="de-DE" sz="2400" dirty="0" smtClean="0">
                <a:solidFill>
                  <a:schemeClr val="tx1"/>
                </a:solidFill>
              </a:rPr>
              <a:t>„</a:t>
            </a:r>
            <a:r>
              <a:rPr lang="de-DE" sz="2400" dirty="0">
                <a:solidFill>
                  <a:schemeClr val="tx1"/>
                </a:solidFill>
              </a:rPr>
              <a:t>Was gestern noch aktuell war, ist heute schon überholt.“ </a:t>
            </a:r>
            <a:r>
              <a:rPr lang="de-DE" sz="2400" dirty="0" smtClean="0">
                <a:solidFill>
                  <a:schemeClr val="tx1"/>
                </a:solidFill>
              </a:rPr>
              <a:t>Dies </a:t>
            </a:r>
            <a:r>
              <a:rPr lang="de-DE" sz="2400" dirty="0">
                <a:solidFill>
                  <a:schemeClr val="tx1"/>
                </a:solidFill>
              </a:rPr>
              <a:t>gilt nicht für das weite Themenfeld Prävention. Doch was erwartet uns 2015? Neben den bestehenden Arbeitsgruppen und Projekten beleuchtet der LPR NRW im Jahr 2015 das Thema Integration. Hierbei geht es um gesellschaftliche, aber auch soziale und ökonomische Integration, die alle Personengruppen betrifft: Jugendliche, Heranwachsende, Erwachsene, Eltern und Kinder aber auch Seniorinnen und Senioren. Desintegration kann zu einem Gefühl mangelnder Anerkennung und Statusbenachteiligung führen. Gleichzeitig fehlt die Sozialkontrolle durch ein stabiles Umfeld. Die Desintegration gilt als ein Einflussfaktor beim Entstehen von Delinquenz. Ein fehlendes soziales Netz erschwert es aber auch den Opfern von Kriminalität, sich gegen Übergriffe zu wehren oder Unterstützung zu erhalten. </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448" y="605484"/>
            <a:ext cx="3109784" cy="1418712"/>
          </a:xfrm>
          <a:prstGeom prst="rect">
            <a:avLst/>
          </a:prstGeom>
        </p:spPr>
      </p:pic>
    </p:spTree>
    <p:extLst>
      <p:ext uri="{BB962C8B-B14F-4D97-AF65-F5344CB8AC3E}">
        <p14:creationId xmlns:p14="http://schemas.microsoft.com/office/powerpoint/2010/main" val="408594697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5546" y="609600"/>
            <a:ext cx="10202974" cy="1356360"/>
          </a:xfrm>
        </p:spPr>
        <p:txBody>
          <a:bodyPr/>
          <a:lstStyle/>
          <a:p>
            <a:r>
              <a:rPr lang="de-DE" b="1" dirty="0">
                <a:solidFill>
                  <a:schemeClr val="tx1"/>
                </a:solidFill>
              </a:rPr>
              <a:t>Integration und </a:t>
            </a:r>
            <a:r>
              <a:rPr lang="de-DE" b="1" dirty="0" smtClean="0">
                <a:solidFill>
                  <a:schemeClr val="tx1"/>
                </a:solidFill>
              </a:rPr>
              <a:t>Migration</a:t>
            </a:r>
            <a:endParaRPr lang="de-DE" dirty="0"/>
          </a:p>
        </p:txBody>
      </p:sp>
      <p:sp>
        <p:nvSpPr>
          <p:cNvPr id="3" name="Inhaltsplatzhalter 2"/>
          <p:cNvSpPr>
            <a:spLocks noGrp="1"/>
          </p:cNvSpPr>
          <p:nvPr>
            <p:ph idx="1"/>
          </p:nvPr>
        </p:nvSpPr>
        <p:spPr>
          <a:xfrm>
            <a:off x="766119" y="2576384"/>
            <a:ext cx="10589740" cy="4038600"/>
          </a:xfrm>
        </p:spPr>
        <p:txBody>
          <a:bodyPr/>
          <a:lstStyle/>
          <a:p>
            <a:pPr marL="45720" indent="0">
              <a:buNone/>
            </a:pPr>
            <a:r>
              <a:rPr lang="de-DE" sz="2400" dirty="0" smtClean="0">
                <a:solidFill>
                  <a:schemeClr val="tx1"/>
                </a:solidFill>
              </a:rPr>
              <a:t>Integration </a:t>
            </a:r>
            <a:r>
              <a:rPr lang="de-DE" sz="2400" dirty="0">
                <a:solidFill>
                  <a:schemeClr val="tx1"/>
                </a:solidFill>
              </a:rPr>
              <a:t>bedeutet „Zusammenschluss zu Einheiten“. Viele Menschen verbinden das Wort Integration mit ausländischen Mitbürgerinnen und Mitbürgern. Doch hinter diesem Begriff verbirgt sich viel mehr. Oft sind es beispielsweise Seniorinnen und Senioren oder Mitbürgerinnen und Mitbürger mit Beeinträchtigungen, die in die Gesellschaft nicht eingebunden werden. Auch diese Menschen heißt es zu integrieren, und damit vorzubeugen, damit es erst gar nicht zu einem Zustand der Ausgrenzung und Verunsicherung kommt.</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448" y="605484"/>
            <a:ext cx="3109784" cy="1418712"/>
          </a:xfrm>
          <a:prstGeom prst="rect">
            <a:avLst/>
          </a:prstGeom>
        </p:spPr>
      </p:pic>
    </p:spTree>
    <p:extLst>
      <p:ext uri="{BB962C8B-B14F-4D97-AF65-F5344CB8AC3E}">
        <p14:creationId xmlns:p14="http://schemas.microsoft.com/office/powerpoint/2010/main" val="14423930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0258" y="609600"/>
            <a:ext cx="10178261" cy="1356360"/>
          </a:xfrm>
        </p:spPr>
        <p:txBody>
          <a:bodyPr/>
          <a:lstStyle/>
          <a:p>
            <a:r>
              <a:rPr lang="de-DE" b="1" dirty="0">
                <a:solidFill>
                  <a:schemeClr val="tx1"/>
                </a:solidFill>
              </a:rPr>
              <a:t>Integration durch</a:t>
            </a:r>
            <a:r>
              <a:rPr lang="de-DE" b="1" dirty="0" smtClean="0">
                <a:solidFill>
                  <a:schemeClr val="tx1"/>
                </a:solidFill>
              </a:rPr>
              <a:t>…?</a:t>
            </a:r>
            <a:endParaRPr lang="de-DE" dirty="0"/>
          </a:p>
        </p:txBody>
      </p:sp>
      <p:sp>
        <p:nvSpPr>
          <p:cNvPr id="3" name="Inhaltsplatzhalter 2"/>
          <p:cNvSpPr>
            <a:spLocks noGrp="1"/>
          </p:cNvSpPr>
          <p:nvPr>
            <p:ph idx="1"/>
          </p:nvPr>
        </p:nvSpPr>
        <p:spPr>
          <a:xfrm>
            <a:off x="741406" y="2570204"/>
            <a:ext cx="10651524" cy="3525795"/>
          </a:xfrm>
        </p:spPr>
        <p:txBody>
          <a:bodyPr/>
          <a:lstStyle/>
          <a:p>
            <a:pPr marL="45720" indent="0">
              <a:buNone/>
            </a:pPr>
            <a:r>
              <a:rPr lang="de-DE" sz="2400" dirty="0" smtClean="0">
                <a:solidFill>
                  <a:schemeClr val="tx1"/>
                </a:solidFill>
              </a:rPr>
              <a:t>Wie </a:t>
            </a:r>
            <a:r>
              <a:rPr lang="de-DE" sz="2400" dirty="0">
                <a:solidFill>
                  <a:schemeClr val="tx1"/>
                </a:solidFill>
              </a:rPr>
              <a:t>kann jemand integriert werden? Der LPR NRW wird in diesem Jahr zahlreiche Projekte vorstellen, die sich mit dieser Materie beschäftigen. Integration durch Sport wird ein wichtiges Thema sein. Wie bereits in den letzten Jahren, sind auch dieses Jahr Projekte mit und für Seniorinnen und Senioren präsent. Auch Aspekte wie berufliche und persönliche Entwicklung, Arbeitsmarktintegration, Chancengleichheit aber auch Erziehungsarbeit und Identitätsentwicklung sollen beleuchtet werden</a:t>
            </a:r>
            <a:r>
              <a:rPr lang="de-DE" dirty="0">
                <a:solidFill>
                  <a:schemeClr val="tx1"/>
                </a:solidFill>
              </a:rPr>
              <a:t>.</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448" y="605484"/>
            <a:ext cx="3109784" cy="1418712"/>
          </a:xfrm>
          <a:prstGeom prst="rect">
            <a:avLst/>
          </a:prstGeom>
        </p:spPr>
      </p:pic>
    </p:spTree>
    <p:extLst>
      <p:ext uri="{BB962C8B-B14F-4D97-AF65-F5344CB8AC3E}">
        <p14:creationId xmlns:p14="http://schemas.microsoft.com/office/powerpoint/2010/main" val="1032306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Basis">
  <a:themeElements>
    <a:clrScheme name="Benutzerdefiniert 1">
      <a:dk1>
        <a:srgbClr val="000000"/>
      </a:dk1>
      <a:lt1>
        <a:srgbClr val="FFFFFF"/>
      </a:lt1>
      <a:dk2>
        <a:srgbClr val="565349"/>
      </a:dk2>
      <a:lt2>
        <a:srgbClr val="DDDDDD"/>
      </a:lt2>
      <a:accent1>
        <a:srgbClr val="2CB25F"/>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TC103457444[[fn=Fundament]]</Template>
  <TotalTime>0</TotalTime>
  <Words>624</Words>
  <Application>Microsoft Office PowerPoint</Application>
  <PresentationFormat>Benutzerdefiniert</PresentationFormat>
  <Paragraphs>46</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Basis</vt:lpstr>
      <vt:lpstr>PowerPoint-Präsentation</vt:lpstr>
      <vt:lpstr>PowerPoint-Präsentation</vt:lpstr>
      <vt:lpstr>PowerPoint-Präsentation</vt:lpstr>
      <vt:lpstr>PowerPoint-Präsentation</vt:lpstr>
      <vt:lpstr>PowerPoint-Präsentation</vt:lpstr>
      <vt:lpstr>Themenjahr 2015 „Integration“ </vt:lpstr>
      <vt:lpstr>Prävention durch Integration</vt:lpstr>
      <vt:lpstr>Integration und Migration</vt:lpstr>
      <vt:lpstr>Integration durch…?</vt:lpstr>
      <vt:lpstr>Prävention:</vt:lpstr>
      <vt:lpstr>PowerPoint-Präsentation</vt:lpstr>
    </vt:vector>
  </TitlesOfParts>
  <Company>NewOrg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DBH9</dc:creator>
  <cp:lastModifiedBy>FranzB</cp:lastModifiedBy>
  <cp:revision>20</cp:revision>
  <dcterms:created xsi:type="dcterms:W3CDTF">2014-05-07T08:55:44Z</dcterms:created>
  <dcterms:modified xsi:type="dcterms:W3CDTF">2015-06-03T09:54:33Z</dcterms:modified>
</cp:coreProperties>
</file>