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1" r:id="rId1"/>
  </p:sldMasterIdLst>
  <p:notesMasterIdLst>
    <p:notesMasterId r:id="rId25"/>
  </p:notesMasterIdLst>
  <p:handoutMasterIdLst>
    <p:handoutMasterId r:id="rId26"/>
  </p:handoutMasterIdLst>
  <p:sldIdLst>
    <p:sldId id="281" r:id="rId2"/>
    <p:sldId id="277" r:id="rId3"/>
    <p:sldId id="300" r:id="rId4"/>
    <p:sldId id="301" r:id="rId5"/>
    <p:sldId id="302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</p:sldIdLst>
  <p:sldSz cx="9144000" cy="5143500" type="screen16x9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srgbClr val="FF0000"/>
    </p:penClr>
  </p:showPr>
  <p:clrMru>
    <a:srgbClr val="206E8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615" autoAdjust="0"/>
    <p:restoredTop sz="86408" autoAdjust="0"/>
  </p:normalViewPr>
  <p:slideViewPr>
    <p:cSldViewPr snapToObjects="1" showGuides="1">
      <p:cViewPr varScale="1">
        <p:scale>
          <a:sx n="128" d="100"/>
          <a:sy n="128" d="100"/>
        </p:scale>
        <p:origin x="-84" y="-3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r>
              <a:rPr lang="de-DE"/>
              <a:t>&lt;Bezeichnung der Veranstaltung&gt;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r>
              <a:rPr lang="de-DE" smtClean="0"/>
              <a:t>01.08.2011</a:t>
            </a:r>
            <a:endParaRPr lang="de-DE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r>
              <a:rPr lang="de-DE"/>
              <a:t>&lt;Name&gt;, Justizministerium Nordrhein-Westfalen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A9E90DA-9160-4B0F-A77B-6BF92D77829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r>
              <a:rPr lang="de-DE"/>
              <a:t>&lt;Bezeichnung der Veranstaltung&gt;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r>
              <a:rPr lang="de-DE" smtClean="0"/>
              <a:t>01.08.2011</a:t>
            </a:r>
            <a:endParaRPr lang="de-DE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r>
              <a:rPr lang="de-DE"/>
              <a:t>&lt;Name&gt;, Justizministerium Nordrhein-Westfalen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87A3D85-A3D5-42C5-804D-2070A38D77D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&lt;Bezeichnung der Veranstaltung&gt;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01.08.2011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&lt;Name&gt;, Justizministerium Nordrhein-Westfalen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87A3D85-A3D5-42C5-804D-2070A38D77D6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&lt;Bezeichnung der Veranstaltung&gt;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01.08.2011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&lt;Name&gt;, Justizministerium Nordrhein-Westfalen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1288F7-6A1D-45BF-9623-6F030204A53D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&lt;Bezeichnung der Veranstaltung&gt;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01.08.2011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&lt;Name&gt;, Justizministerium Nordrhein-Westfalen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1B6FD5-1A0D-4B6D-853E-CCBB4248844B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&lt;Bezeichnung der Veranstaltung&gt;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01.08.2011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&lt;Name&gt;, Justizministerium Nordrhein-Westfalen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38933-A0FC-4F5B-8281-F1246FAE23AE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&lt;Bezeichnung der Veranstaltung&gt;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01.08.2011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&lt;Name&gt;, Justizministerium Nordrhein-Westfalen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87A3D85-A3D5-42C5-804D-2070A38D77D6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&lt;Bezeichnung der Veranstaltung&gt;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01.08.2011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&lt;Name&gt;, Justizministerium Nordrhein-Westfalen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87A3D85-A3D5-42C5-804D-2070A38D77D6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&lt;Bezeichnung der Veranstaltung&gt;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01.08.2011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&lt;Name&gt;, Justizministerium Nordrhein-Westfalen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87A3D85-A3D5-42C5-804D-2070A38D77D6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&lt;Bezeichnung der Veranstaltung&gt;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01.08.2011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&lt;Name&gt;, Justizministerium Nordrhein-Westfalen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E6DDF2-507F-4A96-BD1E-C28B672F78A1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&lt;Bezeichnung der Veranstaltung&gt;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01.08.2011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&lt;Name&gt;, Justizministerium Nordrhein-Westfalen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E6DDF2-507F-4A96-BD1E-C28B672F78A1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&lt;Bezeichnung der Veranstaltung&gt;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01.08.2011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&lt;Name&gt;, Justizministerium Nordrhein-Westfalen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8EF5AA-5B73-4178-B3FC-0C46D005A67B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50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4" name="Kopfzeilenplatzhalter 3"/>
          <p:cNvSpPr txBox="1">
            <a:spLocks noGrp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200">
                <a:cs typeface="+mn-cs"/>
              </a:rPr>
              <a:t>&lt;Bezeichnung der Veranstaltung&gt;</a:t>
            </a:r>
          </a:p>
        </p:txBody>
      </p:sp>
      <p:sp>
        <p:nvSpPr>
          <p:cNvPr id="5" name="Datumsplatzhalter 4"/>
          <p:cNvSpPr txBox="1">
            <a:spLocks noGrp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de-DE" sz="1200">
                <a:cs typeface="+mn-cs"/>
              </a:rPr>
              <a:t>01.08.2011</a:t>
            </a:r>
          </a:p>
        </p:txBody>
      </p:sp>
      <p:sp>
        <p:nvSpPr>
          <p:cNvPr id="6" name="Fußzeilenplatzhalter 5"/>
          <p:cNvSpPr txBox="1">
            <a:spLocks noGrp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de-DE" sz="1200">
                <a:cs typeface="+mn-cs"/>
              </a:rPr>
              <a:t>&lt;Name&gt;, Justizministerium Nordrhein-Westfalen</a:t>
            </a:r>
          </a:p>
        </p:txBody>
      </p:sp>
      <p:sp>
        <p:nvSpPr>
          <p:cNvPr id="7" name="Foliennummernplatzhalter 6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B6C2BD53-A5B8-488B-B633-4B223FB5E91F}" type="slidenum">
              <a:rPr lang="de-DE" sz="1200">
                <a:cs typeface="+mn-cs"/>
              </a:rPr>
              <a:pPr algn="r">
                <a:defRPr/>
              </a:pPr>
              <a:t>8</a:t>
            </a:fld>
            <a:endParaRPr lang="de-DE" sz="120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&lt;Bezeichnung der Veranstaltung&gt;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01.08.2011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&lt;Name&gt;, Justizministerium Nordrhein-Westfalen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87A3D85-A3D5-42C5-804D-2070A38D77D6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&lt;Bezeichnung der Veranstaltung&gt;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01.08.2011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&lt;Name&gt;, Justizministerium Nordrhein-Westfalen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87A3D85-A3D5-42C5-804D-2070A38D77D6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&lt;Bezeichnung der Veranstaltung&gt;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01.08.2011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&lt;Name&gt;, Justizministerium Nordrhein-Westfalen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87A3D85-A3D5-42C5-804D-2070A38D77D6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&lt;Bezeichnung der Veranstaltung&gt;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01.08.2011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&lt;Name&gt;, Justizministerium Nordrhein-Westfalen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4BB67D-13C4-4AA5-AEB1-A8862033D4FB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Justiz\IT-Integration\150-8.21 - JOL\Grafiken_Bilder\Bearbeitungsformate\NRW-Design\justiz-online_bla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38602"/>
            <a:ext cx="1670050" cy="518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uppieren 6"/>
          <p:cNvGrpSpPr>
            <a:grpSpLocks/>
          </p:cNvGrpSpPr>
          <p:nvPr/>
        </p:nvGrpSpPr>
        <p:grpSpPr bwMode="auto">
          <a:xfrm>
            <a:off x="6985000" y="301467"/>
            <a:ext cx="1619250" cy="390048"/>
            <a:chOff x="6984922" y="334963"/>
            <a:chExt cx="1619328" cy="433387"/>
          </a:xfrm>
        </p:grpSpPr>
        <p:sp>
          <p:nvSpPr>
            <p:cNvPr id="5" name="Text Box 16"/>
            <p:cNvSpPr txBox="1">
              <a:spLocks noChangeArrowheads="1"/>
            </p:cNvSpPr>
            <p:nvPr/>
          </p:nvSpPr>
          <p:spPr bwMode="auto">
            <a:xfrm>
              <a:off x="6984922" y="334963"/>
              <a:ext cx="1005131" cy="284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ts val="1000"/>
                </a:lnSpc>
                <a:defRPr/>
              </a:pPr>
              <a:r>
                <a:rPr lang="de-DE" sz="750" b="1" dirty="0">
                  <a:cs typeface="+mn-cs"/>
                </a:rPr>
                <a:t>Die Justiz des Landes</a:t>
              </a:r>
              <a:br>
                <a:rPr lang="de-DE" sz="750" b="1" dirty="0">
                  <a:cs typeface="+mn-cs"/>
                </a:rPr>
              </a:br>
              <a:r>
                <a:rPr lang="de-DE" sz="750" b="1" dirty="0">
                  <a:cs typeface="+mn-cs"/>
                </a:rPr>
                <a:t>Nordrhein-Westfalen</a:t>
              </a:r>
            </a:p>
          </p:txBody>
        </p:sp>
        <p:pic>
          <p:nvPicPr>
            <p:cNvPr id="6" name="Picture 20" descr="20070727_Grafik_NRW_Wappen_CMYK_2007_ppt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990005" y="334963"/>
              <a:ext cx="614245" cy="433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2680098"/>
            <a:ext cx="8064500" cy="984885"/>
          </a:xfrm>
        </p:spPr>
        <p:txBody>
          <a:bodyPr>
            <a:spAutoFit/>
          </a:bodyPr>
          <a:lstStyle>
            <a:lvl1pPr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  <p:transition spd="med" advTm="5000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3940987"/>
            <a:ext cx="7245144" cy="41077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40000" y="627435"/>
            <a:ext cx="7245144" cy="3313554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40000" y="4351759"/>
            <a:ext cx="7245144" cy="38338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&lt;Name&gt;, Justizministerium Nordrhein-Westfalen 01.08.2011</a:t>
            </a:r>
            <a:endParaRPr lang="de-DE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D05DB-506B-42CC-AED2-938FA405156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 advTm="5000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9750" y="1168004"/>
            <a:ext cx="8064500" cy="3563540"/>
          </a:xfrm>
        </p:spPr>
        <p:txBody>
          <a:bodyPr vert="eaVert"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&lt;Name&gt;, Justizministerium Nordrhein-Westfalen 01.08.2011</a:t>
            </a:r>
            <a:endParaRPr lang="de-DE" b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66062-594F-45F4-9989-AF36B016F11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 advTm="5000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702" y="959650"/>
            <a:ext cx="2057400" cy="3769514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40000" y="959650"/>
            <a:ext cx="6003702" cy="3769514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&lt;Name&gt;, Justizministerium Nordrhein-Westfalen 01.08.2011</a:t>
            </a:r>
            <a:endParaRPr lang="de-DE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EF6F1-2D21-47A4-8AD1-866CAC27F4D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 advTm="500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spcBef>
                <a:spcPts val="500"/>
              </a:spcBef>
              <a:buClrTx/>
              <a:defRPr>
                <a:solidFill>
                  <a:schemeClr val="tx1"/>
                </a:solidFill>
              </a:defRPr>
            </a:lvl3pPr>
            <a:lvl4pPr>
              <a:spcBef>
                <a:spcPts val="400"/>
              </a:spcBef>
              <a:buClrTx/>
              <a:defRPr sz="1600">
                <a:solidFill>
                  <a:schemeClr val="tx1"/>
                </a:solidFill>
              </a:defRPr>
            </a:lvl4pPr>
            <a:lvl5pPr>
              <a:spcBef>
                <a:spcPts val="400"/>
              </a:spcBef>
              <a:buClrTx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smtClean="0"/>
            </a:lvl1pPr>
          </a:lstStyle>
          <a:p>
            <a:pPr>
              <a:defRPr/>
            </a:pPr>
            <a:r>
              <a:rPr lang="de-DE" smtClean="0"/>
              <a:t>&lt;Name&gt;, Justizministerium Nordrhein-Westfalen 01.08.2011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ABE62-FCCE-4AC1-B401-162B86728B5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 advTm="5000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 algn="l">
              <a:defRPr sz="3200" b="1" cap="all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&lt;Name&gt;, Justizministerium Nordrhein-Westfalen 01.08.2011</a:t>
            </a:r>
            <a:endParaRPr lang="de-DE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33955-099A-4348-BC6E-1AE08D34F61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 advTm="5000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9750" y="1168004"/>
            <a:ext cx="4032250" cy="3563540"/>
          </a:xfrm>
        </p:spPr>
        <p:txBody>
          <a:bodyPr/>
          <a:lstStyle>
            <a:lvl1pPr>
              <a:buClrTx/>
              <a:defRPr sz="2400"/>
            </a:lvl1pPr>
            <a:lvl2pPr>
              <a:buClrTx/>
              <a:defRPr sz="2000"/>
            </a:lvl2pPr>
            <a:lvl3pPr>
              <a:buClrTx/>
              <a:defRPr sz="1800"/>
            </a:lvl3pPr>
            <a:lvl4pPr>
              <a:buClrTx/>
              <a:defRPr sz="1600"/>
            </a:lvl4pPr>
            <a:lvl5pPr>
              <a:buClrTx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0" y="1168004"/>
            <a:ext cx="4032250" cy="3563540"/>
          </a:xfrm>
        </p:spPr>
        <p:txBody>
          <a:bodyPr/>
          <a:lstStyle>
            <a:lvl1pPr>
              <a:buClrTx/>
              <a:defRPr sz="2400"/>
            </a:lvl1pPr>
            <a:lvl2pPr>
              <a:buClrTx/>
              <a:defRPr sz="2000"/>
            </a:lvl2pPr>
            <a:lvl3pPr>
              <a:buClrTx/>
              <a:defRPr sz="1800"/>
            </a:lvl3pPr>
            <a:lvl4pPr>
              <a:buClrTx/>
              <a:defRPr sz="1600"/>
            </a:lvl4pPr>
            <a:lvl5pPr>
              <a:buClrTx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&lt;Name&gt;, Justizministerium Nordrhein-Westfalen 01.08.2011</a:t>
            </a:r>
            <a:endParaRPr lang="de-DE" b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9BFB6-1AC3-47BE-BC6D-3AA6141670E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 advTm="5000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0000" y="1168004"/>
            <a:ext cx="4032000" cy="46315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0000" y="1631157"/>
            <a:ext cx="4032000" cy="31039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572000" y="1168004"/>
            <a:ext cx="4032000" cy="46315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572000" y="1631157"/>
            <a:ext cx="4032000" cy="31039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&lt;Name&gt;, Justizministerium Nordrhein-Westfalen 01.08.2011</a:t>
            </a:r>
            <a:endParaRPr lang="de-DE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50070-9112-402F-B5E9-A43C48D1F6F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 advTm="5000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750" y="1168004"/>
            <a:ext cx="8064500" cy="1782000"/>
          </a:xfr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spcBef>
                <a:spcPts val="500"/>
              </a:spcBef>
              <a:buClrTx/>
              <a:defRPr/>
            </a:lvl3pPr>
            <a:lvl4pPr>
              <a:spcBef>
                <a:spcPts val="400"/>
              </a:spcBef>
              <a:buClrTx/>
              <a:defRPr sz="1600"/>
            </a:lvl4pPr>
            <a:lvl5pPr>
              <a:spcBef>
                <a:spcPts val="400"/>
              </a:spcBef>
              <a:buClrTx/>
              <a:defRPr sz="160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2"/>
          </p:nvPr>
        </p:nvSpPr>
        <p:spPr>
          <a:xfrm>
            <a:off x="539750" y="2950004"/>
            <a:ext cx="8064500" cy="1782000"/>
          </a:xfr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spcBef>
                <a:spcPts val="500"/>
              </a:spcBef>
              <a:buClrTx/>
              <a:defRPr/>
            </a:lvl3pPr>
            <a:lvl4pPr>
              <a:spcBef>
                <a:spcPts val="400"/>
              </a:spcBef>
              <a:buClrTx/>
              <a:defRPr sz="1600"/>
            </a:lvl4pPr>
            <a:lvl5pPr>
              <a:spcBef>
                <a:spcPts val="400"/>
              </a:spcBef>
              <a:buClrTx/>
              <a:defRPr sz="160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&lt;Name&gt;, Justizministerium Nordrhein-Westfalen 01.08.2011</a:t>
            </a:r>
            <a:endParaRPr lang="de-DE" b="0" dirty="0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A53DD-9CA3-4DA2-A6CB-3617DFC9CCC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 advTm="5000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&lt;Name&gt;, Justizministerium Nordrhein-Westfalen 01.08.2011</a:t>
            </a: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D9C9A-A7F9-4C40-973F-64AFF6DF5BE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 advTm="5000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&lt;Name&gt;, Justizministerium Nordrhein-Westfalen 01.08.2011</a:t>
            </a:r>
            <a:endParaRPr lang="de-DE" b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1C0B8-664F-47CC-8D36-75004ED479C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 advTm="5000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3" y="572400"/>
            <a:ext cx="3008313" cy="596700"/>
          </a:xfrm>
        </p:spPr>
        <p:txBody>
          <a:bodyPr anchor="ctr"/>
          <a:lstStyle>
            <a:lvl1pPr algn="l">
              <a:defRPr sz="2400" b="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48316" y="956050"/>
            <a:ext cx="5062287" cy="37770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40003" y="1169100"/>
            <a:ext cx="3008313" cy="35639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&lt;Name&gt;, Justizministerium Nordrhein-Westfalen 01.08.2011</a:t>
            </a:r>
            <a:endParaRPr lang="de-DE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ED524-5042-44EF-9132-8799A4141FA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 advTm="500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951548"/>
            <a:ext cx="9144000" cy="3780473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50000">
                <a:schemeClr val="bg1"/>
              </a:gs>
            </a:gsLst>
            <a:lin ang="5400000" scaled="1"/>
            <a:tileRect/>
          </a:gradFill>
          <a:ln w="25400" cmpd="dbl">
            <a:noFill/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571500"/>
            <a:ext cx="7246938" cy="59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68718"/>
            <a:ext cx="8064500" cy="356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00114" y="4840605"/>
            <a:ext cx="3671887" cy="255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0">
                <a:cs typeface="+mn-cs"/>
              </a:defRPr>
            </a:lvl1pPr>
          </a:lstStyle>
          <a:p>
            <a:pPr>
              <a:defRPr/>
            </a:pPr>
            <a:r>
              <a:rPr lang="de-DE" smtClean="0"/>
              <a:t>&lt;Name&gt;, Justizministerium Nordrhein-Westfalen 01.08.2011</a:t>
            </a:r>
            <a:endParaRPr lang="de-DE" dirty="0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39750" y="4840605"/>
            <a:ext cx="288925" cy="255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>
                <a:cs typeface="+mn-cs"/>
              </a:defRPr>
            </a:lvl1pPr>
          </a:lstStyle>
          <a:p>
            <a:pPr>
              <a:defRPr/>
            </a:pPr>
            <a:fld id="{58B82713-8EBF-4A5D-9C86-BE3FB213D9E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grpSp>
        <p:nvGrpSpPr>
          <p:cNvPr id="2" name="Gruppieren 10"/>
          <p:cNvGrpSpPr>
            <a:grpSpLocks/>
          </p:cNvGrpSpPr>
          <p:nvPr/>
        </p:nvGrpSpPr>
        <p:grpSpPr bwMode="auto">
          <a:xfrm>
            <a:off x="6985000" y="301467"/>
            <a:ext cx="1619250" cy="390048"/>
            <a:chOff x="6984922" y="334963"/>
            <a:chExt cx="1619328" cy="433387"/>
          </a:xfrm>
        </p:grpSpPr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6984922" y="334963"/>
              <a:ext cx="1005131" cy="284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ts val="1000"/>
                </a:lnSpc>
                <a:defRPr/>
              </a:pPr>
              <a:r>
                <a:rPr lang="de-DE" sz="750" b="1" dirty="0">
                  <a:cs typeface="+mn-cs"/>
                </a:rPr>
                <a:t>Die Justiz des Landes</a:t>
              </a:r>
              <a:br>
                <a:rPr lang="de-DE" sz="750" b="1" dirty="0">
                  <a:cs typeface="+mn-cs"/>
                </a:rPr>
              </a:br>
              <a:r>
                <a:rPr lang="de-DE" sz="750" b="1" dirty="0">
                  <a:cs typeface="+mn-cs"/>
                </a:rPr>
                <a:t>Nordrhein-Westfalen</a:t>
              </a:r>
            </a:p>
          </p:txBody>
        </p:sp>
        <p:pic>
          <p:nvPicPr>
            <p:cNvPr id="1034" name="Picture 20" descr="20070727_Grafik_NRW_Wappen_CMYK_2007_ppt1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7990005" y="334963"/>
              <a:ext cx="614245" cy="433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" name="Picture 3" descr="C:\Justiz\IT-Integration\150-8.21 - JOL\Grafiken_Bilder\Bearbeitungsformate\NRW-Design\justiz-online_blau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351713" y="4732020"/>
            <a:ext cx="1252537" cy="388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17" r:id="rId3"/>
    <p:sldLayoutId id="2147483824" r:id="rId4"/>
    <p:sldLayoutId id="2147483818" r:id="rId5"/>
    <p:sldLayoutId id="2147483825" r:id="rId6"/>
    <p:sldLayoutId id="2147483826" r:id="rId7"/>
    <p:sldLayoutId id="2147483827" r:id="rId8"/>
    <p:sldLayoutId id="2147483819" r:id="rId9"/>
    <p:sldLayoutId id="2147483820" r:id="rId10"/>
    <p:sldLayoutId id="2147483828" r:id="rId11"/>
    <p:sldLayoutId id="2147483821" r:id="rId12"/>
  </p:sldLayoutIdLst>
  <p:transition spd="med" advTm="5000">
    <p:wipe dir="d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ts val="6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ts val="6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ts val="5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ts val="4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ts val="4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bis-net.de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-n-a.de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Justiz\IT-Integration\150-8.21 - JOL\Grafiken_Bilder\Justizportale2011\blau-jm-port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75363"/>
            <a:ext cx="9144000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Titel 1"/>
          <p:cNvSpPr>
            <a:spLocks noGrp="1"/>
          </p:cNvSpPr>
          <p:nvPr>
            <p:ph type="ctrTitle"/>
          </p:nvPr>
        </p:nvSpPr>
        <p:spPr>
          <a:xfrm>
            <a:off x="539750" y="2680335"/>
            <a:ext cx="8064500" cy="2246769"/>
          </a:xfrm>
        </p:spPr>
        <p:txBody>
          <a:bodyPr>
            <a:noAutofit/>
          </a:bodyPr>
          <a:lstStyle/>
          <a:p>
            <a:r>
              <a:rPr lang="de-DE" sz="2000" b="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de-DE" sz="2000" b="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2000" b="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Erste gemeinsame Präsentation von Projekten der Kriminalprävention</a:t>
            </a:r>
            <a:r>
              <a:rPr lang="de-DE" b="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de-DE" b="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de-DE" b="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1800" b="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München, 16., 17. April 2012</a:t>
            </a:r>
            <a:endParaRPr lang="de-DE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39750" y="952977"/>
            <a:ext cx="3744218" cy="16187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800" dirty="0" smtClean="0">
                <a:solidFill>
                  <a:schemeClr val="bg2"/>
                </a:solidFill>
              </a:rPr>
              <a:t>Landespräventionsrat und Justizministerium</a:t>
            </a:r>
            <a:br>
              <a:rPr lang="de-DE" sz="2800" dirty="0" smtClean="0">
                <a:solidFill>
                  <a:schemeClr val="bg2"/>
                </a:solidFill>
              </a:rPr>
            </a:br>
            <a:r>
              <a:rPr lang="de-DE" sz="2800" dirty="0" smtClean="0">
                <a:solidFill>
                  <a:schemeClr val="bg2"/>
                </a:solidFill>
              </a:rPr>
              <a:t>Nordrhein-Westfalen</a:t>
            </a:r>
            <a:endParaRPr lang="de-DE" sz="2800" dirty="0">
              <a:solidFill>
                <a:schemeClr val="bg2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572000" y="954000"/>
            <a:ext cx="4572000" cy="16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endParaRPr lang="de-DE" dirty="0"/>
          </a:p>
        </p:txBody>
      </p:sp>
      <p:pic>
        <p:nvPicPr>
          <p:cNvPr id="7" name="Grafik 6" descr="LPR NRW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45656" y="3407799"/>
            <a:ext cx="3333896" cy="1519305"/>
          </a:xfrm>
          <a:prstGeom prst="rect">
            <a:avLst/>
          </a:prstGeom>
        </p:spPr>
      </p:pic>
    </p:spTree>
  </p:cSld>
  <p:clrMapOvr>
    <a:masterClrMapping/>
  </p:clrMapOvr>
  <p:transition spd="med"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endParaRPr lang="de-DE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de-DE" dirty="0" smtClean="0">
                <a:solidFill>
                  <a:srgbClr val="FF0000"/>
                </a:solidFill>
              </a:rPr>
              <a:t>3-Säulen-Strategie</a:t>
            </a:r>
            <a:r>
              <a:rPr lang="de-DE" dirty="0" smtClean="0">
                <a:solidFill>
                  <a:srgbClr val="000000"/>
                </a:solidFill>
              </a:rPr>
              <a:t> zur beruflichen Wiedereingliederung von (ehemaligen) Strafgefangenen </a:t>
            </a:r>
            <a:r>
              <a:rPr lang="de-DE" sz="1600" dirty="0" smtClean="0">
                <a:solidFill>
                  <a:srgbClr val="000000"/>
                </a:solidFill>
                <a:hlinkClick r:id="rId3"/>
              </a:rPr>
              <a:t>www.mabis-net.de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de-DE" dirty="0" smtClean="0">
                <a:solidFill>
                  <a:srgbClr val="FF0000"/>
                </a:solidFill>
              </a:rPr>
              <a:t>1. Säule: </a:t>
            </a:r>
            <a:r>
              <a:rPr lang="de-DE" dirty="0" smtClean="0">
                <a:solidFill>
                  <a:srgbClr val="000000"/>
                </a:solidFill>
              </a:rPr>
              <a:t>Steigerung der Beschäftigungsfähigkeit durch arbeitsmarktnahe Qualifizierung im Strafvollzug</a:t>
            </a:r>
          </a:p>
          <a:p>
            <a:pPr>
              <a:lnSpc>
                <a:spcPct val="90000"/>
              </a:lnSpc>
              <a:defRPr/>
            </a:pPr>
            <a:r>
              <a:rPr lang="de-DE" dirty="0" smtClean="0">
                <a:solidFill>
                  <a:srgbClr val="FF0000"/>
                </a:solidFill>
              </a:rPr>
              <a:t>2. Säule: </a:t>
            </a:r>
            <a:r>
              <a:rPr lang="de-DE" dirty="0" smtClean="0">
                <a:solidFill>
                  <a:srgbClr val="000000"/>
                </a:solidFill>
              </a:rPr>
              <a:t>Vermittlung in Arbeit oder (Folge-)Ausbildung durch arbeitsmarktorientierte Entlassungsvorbereitung</a:t>
            </a:r>
          </a:p>
          <a:p>
            <a:pPr>
              <a:lnSpc>
                <a:spcPct val="90000"/>
              </a:lnSpc>
              <a:defRPr/>
            </a:pPr>
            <a:r>
              <a:rPr lang="de-DE" dirty="0" smtClean="0">
                <a:solidFill>
                  <a:srgbClr val="FF0000"/>
                </a:solidFill>
              </a:rPr>
              <a:t>3. Säule: </a:t>
            </a:r>
            <a:r>
              <a:rPr lang="de-DE" dirty="0" smtClean="0">
                <a:solidFill>
                  <a:srgbClr val="000000"/>
                </a:solidFill>
              </a:rPr>
              <a:t>Stabilisierung der Reintegration durch beschäftigungsorientierte Nachsorge</a:t>
            </a:r>
          </a:p>
          <a:p>
            <a:pPr>
              <a:lnSpc>
                <a:spcPct val="90000"/>
              </a:lnSpc>
              <a:defRPr/>
            </a:pPr>
            <a:endParaRPr lang="de-DE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de-DE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de-DE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de-DE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de-DE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de-DE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de-DE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de-DE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de-DE" dirty="0" smtClean="0">
              <a:solidFill>
                <a:srgbClr val="000000"/>
              </a:solidFill>
            </a:endParaRPr>
          </a:p>
        </p:txBody>
      </p:sp>
      <p:pic>
        <p:nvPicPr>
          <p:cNvPr id="6" name="Grafik 5" descr="MABIS.Ne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52320" y="4434932"/>
            <a:ext cx="1116000" cy="297089"/>
          </a:xfrm>
          <a:prstGeom prst="rect">
            <a:avLst/>
          </a:prstGeom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571500"/>
            <a:ext cx="7344618" cy="597218"/>
          </a:xfrm>
        </p:spPr>
        <p:txBody>
          <a:bodyPr/>
          <a:lstStyle/>
          <a:p>
            <a:r>
              <a:rPr lang="de-DE" dirty="0" smtClean="0"/>
              <a:t>Die Ursprünge: Das Sonderprogramm  </a:t>
            </a:r>
            <a:r>
              <a:rPr lang="de-DE" dirty="0" err="1" smtClean="0"/>
              <a:t>MABiS.NeT</a:t>
            </a:r>
            <a:endParaRPr lang="de-DE" dirty="0" smtClean="0"/>
          </a:p>
        </p:txBody>
      </p:sp>
      <p:pic>
        <p:nvPicPr>
          <p:cNvPr id="11" name="Grafik 10" descr="2006-06-20_krimD_NRW_Lo_oh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3928" y="4803998"/>
            <a:ext cx="1054418" cy="262890"/>
          </a:xfrm>
          <a:prstGeom prst="rect">
            <a:avLst/>
          </a:prstGeom>
        </p:spPr>
      </p:pic>
    </p:spTree>
  </p:cSld>
  <p:clrMapOvr>
    <a:masterClrMapping/>
  </p:clrMapOvr>
  <p:transition spd="med"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endParaRPr lang="de-DE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de-DE" dirty="0" smtClean="0">
                <a:solidFill>
                  <a:srgbClr val="FF0000"/>
                </a:solidFill>
              </a:rPr>
              <a:t>Berufliche Reintegration von Gefangenen </a:t>
            </a:r>
            <a:r>
              <a:rPr lang="de-DE" dirty="0" smtClean="0"/>
              <a:t>durch innovative Fallsteuerung aus einer Hand </a:t>
            </a:r>
            <a:r>
              <a:rPr lang="de-DE" sz="1700" dirty="0" smtClean="0">
                <a:hlinkClick r:id="rId3"/>
              </a:rPr>
              <a:t>www.i-n-a.de</a:t>
            </a:r>
            <a:r>
              <a:rPr lang="de-DE" dirty="0" smtClean="0"/>
              <a:t> </a:t>
            </a:r>
            <a:endParaRPr lang="de-DE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de-DE" dirty="0" smtClean="0">
                <a:solidFill>
                  <a:srgbClr val="FF0000"/>
                </a:solidFill>
              </a:rPr>
              <a:t>I</a:t>
            </a:r>
            <a:r>
              <a:rPr lang="de-DE" dirty="0" smtClean="0"/>
              <a:t>ntegrationsplanung für Inhaftierte</a:t>
            </a:r>
            <a:br>
              <a:rPr lang="de-DE" dirty="0" smtClean="0"/>
            </a:br>
            <a:r>
              <a:rPr lang="de-DE" dirty="0" smtClean="0"/>
              <a:t>  </a:t>
            </a:r>
            <a:r>
              <a:rPr lang="de-DE" dirty="0" smtClean="0">
                <a:solidFill>
                  <a:srgbClr val="FF0000"/>
                </a:solidFill>
              </a:rPr>
              <a:t>N</a:t>
            </a:r>
            <a:r>
              <a:rPr lang="de-DE" dirty="0" smtClean="0"/>
              <a:t>etzwerkbildung für Vollzugsanstalten</a:t>
            </a:r>
            <a:br>
              <a:rPr lang="de-DE" dirty="0" smtClean="0"/>
            </a:br>
            <a:r>
              <a:rPr lang="de-DE" dirty="0" smtClean="0"/>
              <a:t>     </a:t>
            </a:r>
            <a:r>
              <a:rPr lang="de-DE" dirty="0" smtClean="0">
                <a:solidFill>
                  <a:srgbClr val="FF0000"/>
                </a:solidFill>
              </a:rPr>
              <a:t>A</a:t>
            </a:r>
            <a:r>
              <a:rPr lang="de-DE" dirty="0" smtClean="0"/>
              <a:t>rbeitsmarktintegration für Haftentlassene</a:t>
            </a:r>
          </a:p>
          <a:p>
            <a:pPr>
              <a:lnSpc>
                <a:spcPct val="90000"/>
              </a:lnSpc>
              <a:defRPr/>
            </a:pPr>
            <a:r>
              <a:rPr lang="de-DE" dirty="0" smtClean="0">
                <a:solidFill>
                  <a:srgbClr val="FF0000"/>
                </a:solidFill>
              </a:rPr>
              <a:t>I</a:t>
            </a:r>
            <a:r>
              <a:rPr lang="de-DE" dirty="0" smtClean="0"/>
              <a:t>ntegration des Handlungskonzepts Case Management</a:t>
            </a:r>
            <a:br>
              <a:rPr lang="de-DE" dirty="0" smtClean="0"/>
            </a:br>
            <a:r>
              <a:rPr lang="de-DE" dirty="0" smtClean="0"/>
              <a:t>  </a:t>
            </a:r>
            <a:r>
              <a:rPr lang="de-DE" dirty="0" smtClean="0">
                <a:solidFill>
                  <a:srgbClr val="FF0000"/>
                </a:solidFill>
              </a:rPr>
              <a:t>N</a:t>
            </a:r>
            <a:r>
              <a:rPr lang="de-DE" dirty="0" smtClean="0"/>
              <a:t>eue Leistungsstandards zur Entlassungsvorbereitung</a:t>
            </a:r>
            <a:br>
              <a:rPr lang="de-DE" dirty="0" smtClean="0"/>
            </a:br>
            <a:r>
              <a:rPr lang="de-DE" dirty="0" smtClean="0"/>
              <a:t>     </a:t>
            </a:r>
            <a:r>
              <a:rPr lang="de-DE" dirty="0" smtClean="0">
                <a:solidFill>
                  <a:srgbClr val="FF0000"/>
                </a:solidFill>
              </a:rPr>
              <a:t>A</a:t>
            </a:r>
            <a:r>
              <a:rPr lang="de-DE" dirty="0" smtClean="0"/>
              <a:t>bbau von strukturellen Kooperationshürden</a:t>
            </a:r>
            <a:endParaRPr lang="de-DE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de-DE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de-DE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de-DE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de-DE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de-DE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de-DE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de-DE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de-DE" dirty="0" smtClean="0">
              <a:solidFill>
                <a:srgbClr val="000000"/>
              </a:solidFill>
            </a:endParaRP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Neuerungen: Das Modellprojekt INA</a:t>
            </a:r>
          </a:p>
        </p:txBody>
      </p:sp>
      <p:pic>
        <p:nvPicPr>
          <p:cNvPr id="11" name="Grafik 10" descr="2006-06-20_krimD_NRW_Lo_oh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4803998"/>
            <a:ext cx="1054418" cy="262890"/>
          </a:xfrm>
          <a:prstGeom prst="rect">
            <a:avLst/>
          </a:prstGeom>
        </p:spPr>
      </p:pic>
      <p:pic>
        <p:nvPicPr>
          <p:cNvPr id="8" name="Grafik 7" descr="IN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19480" y="4283113"/>
            <a:ext cx="1045117" cy="482668"/>
          </a:xfrm>
          <a:prstGeom prst="rect">
            <a:avLst/>
          </a:prstGeom>
        </p:spPr>
      </p:pic>
    </p:spTree>
  </p:cSld>
  <p:clrMapOvr>
    <a:masterClrMapping/>
  </p:clrMapOvr>
  <p:transition spd="med"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72250" y="3243113"/>
            <a:ext cx="1332000" cy="1377240"/>
          </a:xfrm>
          <a:prstGeom prst="rect">
            <a:avLst/>
          </a:prstGeom>
        </p:spPr>
      </p:pic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endParaRPr lang="de-DE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de-DE" dirty="0" smtClean="0">
                <a:solidFill>
                  <a:srgbClr val="FF0000"/>
                </a:solidFill>
              </a:rPr>
              <a:t>Fall- und organisationsübergreifende Vernetzung </a:t>
            </a:r>
            <a:r>
              <a:rPr lang="de-DE" dirty="0" smtClean="0"/>
              <a:t>zur nachhaltigen Arbeitsmarktintegration von Gefangenen </a:t>
            </a:r>
            <a:endParaRPr lang="de-DE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de-DE" dirty="0" smtClean="0">
                <a:solidFill>
                  <a:srgbClr val="FF0000"/>
                </a:solidFill>
              </a:rPr>
              <a:t>B1:</a:t>
            </a:r>
            <a:r>
              <a:rPr lang="de-DE" dirty="0" smtClean="0">
                <a:solidFill>
                  <a:srgbClr val="000000"/>
                </a:solidFill>
              </a:rPr>
              <a:t> Berufliche Orientierung zur Integrationsplanung</a:t>
            </a:r>
          </a:p>
          <a:p>
            <a:pPr>
              <a:lnSpc>
                <a:spcPct val="90000"/>
              </a:lnSpc>
              <a:defRPr/>
            </a:pPr>
            <a:r>
              <a:rPr lang="de-DE" dirty="0" smtClean="0">
                <a:solidFill>
                  <a:srgbClr val="FF0000"/>
                </a:solidFill>
              </a:rPr>
              <a:t>B2:</a:t>
            </a:r>
            <a:r>
              <a:rPr lang="de-DE" dirty="0" smtClean="0">
                <a:solidFill>
                  <a:srgbClr val="000000"/>
                </a:solidFill>
              </a:rPr>
              <a:t> Berufsqualifizierung während der Haft</a:t>
            </a:r>
          </a:p>
          <a:p>
            <a:pPr>
              <a:lnSpc>
                <a:spcPct val="90000"/>
              </a:lnSpc>
              <a:defRPr/>
            </a:pPr>
            <a:r>
              <a:rPr lang="de-DE" dirty="0" smtClean="0">
                <a:solidFill>
                  <a:srgbClr val="FF0000"/>
                </a:solidFill>
              </a:rPr>
              <a:t>B3:</a:t>
            </a:r>
            <a:r>
              <a:rPr lang="de-DE" dirty="0" smtClean="0">
                <a:solidFill>
                  <a:srgbClr val="000000"/>
                </a:solidFill>
              </a:rPr>
              <a:t> Beschäftigungsvermittlung vor der Entlassung</a:t>
            </a:r>
          </a:p>
          <a:p>
            <a:pPr>
              <a:lnSpc>
                <a:spcPct val="90000"/>
              </a:lnSpc>
              <a:defRPr/>
            </a:pPr>
            <a:r>
              <a:rPr lang="de-DE" dirty="0" smtClean="0">
                <a:solidFill>
                  <a:srgbClr val="FF0000"/>
                </a:solidFill>
              </a:rPr>
              <a:t>B4:</a:t>
            </a:r>
            <a:r>
              <a:rPr lang="de-DE" dirty="0" smtClean="0">
                <a:solidFill>
                  <a:srgbClr val="000000"/>
                </a:solidFill>
              </a:rPr>
              <a:t> Beschäftigungsstabilisierung in der Nachsorge</a:t>
            </a:r>
          </a:p>
          <a:p>
            <a:pPr>
              <a:lnSpc>
                <a:spcPct val="90000"/>
              </a:lnSpc>
              <a:defRPr/>
            </a:pPr>
            <a:r>
              <a:rPr lang="de-DE" dirty="0" smtClean="0">
                <a:solidFill>
                  <a:srgbClr val="FF0000"/>
                </a:solidFill>
              </a:rPr>
              <a:t>B5:</a:t>
            </a:r>
            <a:r>
              <a:rPr lang="de-DE" dirty="0" smtClean="0">
                <a:solidFill>
                  <a:srgbClr val="000000"/>
                </a:solidFill>
              </a:rPr>
              <a:t> Beschäftigungsanalyse als Erfolgskontrolle</a:t>
            </a:r>
          </a:p>
          <a:p>
            <a:pPr>
              <a:lnSpc>
                <a:spcPct val="90000"/>
              </a:lnSpc>
              <a:defRPr/>
            </a:pPr>
            <a:endParaRPr lang="de-DE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de-DE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de-DE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de-DE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de-DE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de-DE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de-DE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de-DE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de-DE" dirty="0" smtClean="0">
              <a:solidFill>
                <a:srgbClr val="000000"/>
              </a:solidFill>
            </a:endParaRP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Zukunft: Die Gemeinschaftsinitiative B5</a:t>
            </a:r>
          </a:p>
        </p:txBody>
      </p:sp>
      <p:pic>
        <p:nvPicPr>
          <p:cNvPr id="11" name="Grafik 10" descr="2006-06-20_krimD_NRW_Lo_oh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4803998"/>
            <a:ext cx="1054418" cy="262890"/>
          </a:xfrm>
          <a:prstGeom prst="rect">
            <a:avLst/>
          </a:prstGeom>
        </p:spPr>
      </p:pic>
    </p:spTree>
  </p:cSld>
  <p:clrMapOvr>
    <a:masterClrMapping/>
  </p:clrMapOvr>
  <p:transition spd="med"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ctrTitle"/>
          </p:nvPr>
        </p:nvSpPr>
        <p:spPr>
          <a:xfrm>
            <a:off x="539750" y="2787650"/>
            <a:ext cx="8064500" cy="194468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de-DE" sz="2400" dirty="0" smtClean="0"/>
              <a:t>Gefangene übernehmen Verantwortung</a:t>
            </a:r>
            <a:br>
              <a:rPr lang="de-DE" sz="2400" dirty="0" smtClean="0"/>
            </a:br>
            <a:r>
              <a:rPr lang="de-DE" sz="2400" dirty="0" smtClean="0"/>
              <a:t>in der Kriminalprävention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b="0" dirty="0" smtClean="0"/>
              <a:t/>
            </a:r>
            <a:br>
              <a:rPr lang="de-DE" b="0" dirty="0" smtClean="0"/>
            </a:br>
            <a:r>
              <a:rPr lang="de-DE" sz="2000" dirty="0" smtClean="0">
                <a:effectLst/>
              </a:rPr>
              <a:t>Gefährdete Jugendliche erfahren Knast hautnah</a:t>
            </a:r>
            <a:r>
              <a:rPr lang="de-DE" b="0" dirty="0" smtClean="0"/>
              <a:t/>
            </a:r>
            <a:br>
              <a:rPr lang="de-DE" b="0" dirty="0" smtClean="0"/>
            </a:br>
            <a:endParaRPr lang="de-DE" dirty="0" smtClean="0"/>
          </a:p>
        </p:txBody>
      </p:sp>
      <p:sp>
        <p:nvSpPr>
          <p:cNvPr id="3075" name="Textfeld 3"/>
          <p:cNvSpPr txBox="1">
            <a:spLocks noChangeArrowheads="1"/>
          </p:cNvSpPr>
          <p:nvPr/>
        </p:nvSpPr>
        <p:spPr bwMode="auto">
          <a:xfrm>
            <a:off x="539750" y="952500"/>
            <a:ext cx="40322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de-DE" sz="3600" dirty="0"/>
              <a:t>Ein Blick?</a:t>
            </a:r>
          </a:p>
          <a:p>
            <a:r>
              <a:rPr lang="de-DE" sz="3600" dirty="0"/>
              <a:t>               Einblick!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572000" y="954088"/>
            <a:ext cx="4572000" cy="1619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endParaRPr lang="de-DE" dirty="0"/>
          </a:p>
        </p:txBody>
      </p:sp>
      <p:pic>
        <p:nvPicPr>
          <p:cNvPr id="3077" name="Grafik 5" descr="Auge bild.JPG"/>
          <p:cNvPicPr>
            <a:picLocks noChangeAspect="1"/>
          </p:cNvPicPr>
          <p:nvPr/>
        </p:nvPicPr>
        <p:blipFill>
          <a:blip r:embed="rId2" cstate="print"/>
          <a:srcRect t="12209" b="9042"/>
          <a:stretch>
            <a:fillRect/>
          </a:stretch>
        </p:blipFill>
        <p:spPr bwMode="auto">
          <a:xfrm>
            <a:off x="5795963" y="954088"/>
            <a:ext cx="1296987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5000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Ein Blick? – Ein Blick!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de-DE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de-DE" smtClean="0">
                <a:solidFill>
                  <a:srgbClr val="000000"/>
                </a:solidFill>
              </a:rPr>
              <a:t>Zielgruppe sind gefährdete Jugendliche aus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de-DE" smtClean="0">
              <a:solidFill>
                <a:srgbClr val="000000"/>
              </a:solidFill>
            </a:endParaRPr>
          </a:p>
          <a:p>
            <a:r>
              <a:rPr lang="de-DE" smtClean="0"/>
              <a:t>Schulen</a:t>
            </a:r>
          </a:p>
          <a:p>
            <a:r>
              <a:rPr lang="de-DE" smtClean="0"/>
              <a:t>beruflichen und anderen Förderungsmaßnahmen</a:t>
            </a:r>
          </a:p>
          <a:p>
            <a:r>
              <a:rPr lang="de-DE" smtClean="0"/>
              <a:t>der Bewährungshilfe</a:t>
            </a:r>
          </a:p>
          <a:p>
            <a:r>
              <a:rPr lang="de-DE" smtClean="0"/>
              <a:t>Einrichtungen der Jugendhilfe</a:t>
            </a:r>
          </a:p>
          <a:p>
            <a:pPr>
              <a:lnSpc>
                <a:spcPct val="90000"/>
              </a:lnSpc>
            </a:pPr>
            <a:endParaRPr lang="de-DE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de-DE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de-DE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de-DE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de-DE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de-DE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de-DE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de-DE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de-DE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 advTm="5000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Ein Blick? – Einblick!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endParaRPr lang="de-DE" dirty="0" smtClean="0">
              <a:solidFill>
                <a:srgbClr val="000000"/>
              </a:solidFill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de-DE" dirty="0" smtClean="0"/>
              <a:t>Jugendliche erfahren die Wirklichkeit des Strafvollzuges ohne erhobenen Zeigefinger durch</a:t>
            </a:r>
          </a:p>
          <a:p>
            <a:pPr eaLnBrk="1" hangingPunct="1">
              <a:defRPr/>
            </a:pPr>
            <a:r>
              <a:rPr lang="de-DE" b="1" dirty="0" smtClean="0"/>
              <a:t>Sehen</a:t>
            </a:r>
            <a:r>
              <a:rPr lang="de-DE" dirty="0" smtClean="0"/>
              <a:t> der Funktionsräume</a:t>
            </a:r>
          </a:p>
          <a:p>
            <a:pPr eaLnBrk="1" hangingPunct="1">
              <a:defRPr/>
            </a:pPr>
            <a:r>
              <a:rPr lang="de-DE" b="1" dirty="0" smtClean="0"/>
              <a:t>Hören</a:t>
            </a:r>
            <a:r>
              <a:rPr lang="de-DE" dirty="0" smtClean="0"/>
              <a:t> der Lebensgeschichte der Inhaftierten</a:t>
            </a:r>
          </a:p>
          <a:p>
            <a:pPr eaLnBrk="1" hangingPunct="1">
              <a:defRPr/>
            </a:pPr>
            <a:r>
              <a:rPr lang="de-DE" b="1" dirty="0" smtClean="0"/>
              <a:t>Spüren</a:t>
            </a:r>
            <a:r>
              <a:rPr lang="de-DE" dirty="0" smtClean="0"/>
              <a:t> des Entzugs der Freiheit für kurze Zeit</a:t>
            </a:r>
          </a:p>
          <a:p>
            <a:pPr eaLnBrk="1" hangingPunct="1">
              <a:defRPr/>
            </a:pPr>
            <a:r>
              <a:rPr lang="de-DE" b="1" dirty="0" smtClean="0"/>
              <a:t>Mitfühlen</a:t>
            </a:r>
            <a:r>
              <a:rPr lang="de-DE" dirty="0" smtClean="0"/>
              <a:t> der Konsequenzen von kriminellem Verhalten</a:t>
            </a:r>
          </a:p>
          <a:p>
            <a:pPr eaLnBrk="1" hangingPunct="1">
              <a:defRPr/>
            </a:pPr>
            <a:endParaRPr lang="de-DE" dirty="0" smtClean="0"/>
          </a:p>
          <a:p>
            <a:pPr eaLnBrk="1" hangingPunct="1"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de-DE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 advTm="5000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ctrTitle"/>
          </p:nvPr>
        </p:nvSpPr>
        <p:spPr>
          <a:xfrm>
            <a:off x="539750" y="2679700"/>
            <a:ext cx="8064500" cy="22479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de-DE" b="0" dirty="0" smtClean="0"/>
              <a:t/>
            </a:r>
            <a:br>
              <a:rPr lang="de-DE" b="0" dirty="0" smtClean="0"/>
            </a:br>
            <a:r>
              <a:rPr lang="de-DE" b="0" dirty="0" smtClean="0"/>
              <a:t>Strafgefangene üben Drogenabstinenz </a:t>
            </a:r>
            <a:br>
              <a:rPr lang="de-DE" b="0" dirty="0" smtClean="0"/>
            </a:br>
            <a:r>
              <a:rPr lang="de-DE" b="0" dirty="0" smtClean="0"/>
              <a:t>- ein Rückfallpräventionstraining im geschlossenen Vollzug – </a:t>
            </a:r>
            <a:br>
              <a:rPr lang="de-DE" b="0" dirty="0" smtClean="0"/>
            </a:br>
            <a:r>
              <a:rPr lang="de-DE" b="0" smtClean="0"/>
              <a:t/>
            </a:r>
            <a:br>
              <a:rPr lang="de-DE" b="0" smtClean="0"/>
            </a:br>
            <a:endParaRPr lang="de-DE" dirty="0" smtClean="0"/>
          </a:p>
        </p:txBody>
      </p:sp>
      <p:sp>
        <p:nvSpPr>
          <p:cNvPr id="3075" name="Textfeld 3"/>
          <p:cNvSpPr txBox="1">
            <a:spLocks noChangeArrowheads="1"/>
          </p:cNvSpPr>
          <p:nvPr/>
        </p:nvSpPr>
        <p:spPr bwMode="auto">
          <a:xfrm>
            <a:off x="539750" y="952500"/>
            <a:ext cx="40322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de-DE" sz="3600"/>
              <a:t>Trotz alledem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572000" y="954088"/>
            <a:ext cx="4572000" cy="1619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r>
              <a:rPr lang="de-DE" dirty="0"/>
              <a:t>Hier ein Bild oder Logo einfügen!</a:t>
            </a:r>
          </a:p>
        </p:txBody>
      </p:sp>
      <p:pic>
        <p:nvPicPr>
          <p:cNvPr id="3077" name="Grafik 3" descr="DSC_001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952500"/>
            <a:ext cx="3816350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5000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Trotz alledem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de-DE" smtClean="0">
              <a:solidFill>
                <a:srgbClr val="000000"/>
              </a:solidFill>
            </a:endParaRPr>
          </a:p>
          <a:p>
            <a:pPr eaLnBrk="1" hangingPunct="1"/>
            <a:r>
              <a:rPr lang="de-DE" smtClean="0"/>
              <a:t>motiviert  und unterstützt, den Suchtkreislauf zu durchbrechen</a:t>
            </a:r>
          </a:p>
          <a:p>
            <a:pPr eaLnBrk="1" hangingPunct="1"/>
            <a:r>
              <a:rPr lang="de-DE" smtClean="0"/>
              <a:t>fordert Drogenabstinenz zumindest für einen bestimmten Zeitraum </a:t>
            </a:r>
          </a:p>
          <a:p>
            <a:pPr eaLnBrk="1" hangingPunct="1"/>
            <a:r>
              <a:rPr lang="de-DE" smtClean="0"/>
              <a:t>durchbricht mit seinen Rahmenbedingungen den klar geordneten Gefängnisalltag</a:t>
            </a:r>
          </a:p>
          <a:p>
            <a:pPr eaLnBrk="1" hangingPunct="1"/>
            <a:r>
              <a:rPr lang="de-DE" smtClean="0"/>
              <a:t>zentraler Aspekt sind Vertrauensvorschuss und das individuelle Eingehen auf die Teilnehmer</a:t>
            </a:r>
          </a:p>
          <a:p>
            <a:pPr eaLnBrk="1" hangingPunct="1">
              <a:lnSpc>
                <a:spcPct val="90000"/>
              </a:lnSpc>
            </a:pPr>
            <a:endParaRPr lang="de-DE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de-DE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de-DE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de-DE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de-DE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de-DE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de-DE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de-DE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de-DE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 advTm="5000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Trotz alledem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de-DE" dirty="0" smtClean="0">
              <a:solidFill>
                <a:srgbClr val="00B0F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de-DE" dirty="0" smtClean="0">
                <a:solidFill>
                  <a:srgbClr val="000000"/>
                </a:solidFill>
              </a:rPr>
              <a:t>Seit 2008  mit 10 Kursen über jeweils 4 Monate</a:t>
            </a:r>
          </a:p>
          <a:p>
            <a:pPr eaLnBrk="1" hangingPunct="1">
              <a:lnSpc>
                <a:spcPct val="90000"/>
              </a:lnSpc>
            </a:pPr>
            <a:r>
              <a:rPr lang="de-DE" dirty="0" smtClean="0">
                <a:solidFill>
                  <a:srgbClr val="000000"/>
                </a:solidFill>
              </a:rPr>
              <a:t>Mit den Programmbestandteilen themenzentrierte Gesprächsgruppe, Malen, Sport und Einzelgespräche</a:t>
            </a:r>
          </a:p>
          <a:p>
            <a:pPr eaLnBrk="1" hangingPunct="1">
              <a:lnSpc>
                <a:spcPct val="90000"/>
              </a:lnSpc>
            </a:pPr>
            <a:r>
              <a:rPr lang="de-DE" dirty="0" smtClean="0">
                <a:solidFill>
                  <a:srgbClr val="000000"/>
                </a:solidFill>
              </a:rPr>
              <a:t>Selbstevaluation</a:t>
            </a:r>
          </a:p>
          <a:p>
            <a:pPr eaLnBrk="1" hangingPunct="1">
              <a:lnSpc>
                <a:spcPct val="90000"/>
              </a:lnSpc>
            </a:pPr>
            <a:endParaRPr lang="de-DE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de-DE" dirty="0" smtClean="0">
                <a:solidFill>
                  <a:srgbClr val="206E8C"/>
                </a:solidFill>
              </a:rPr>
              <a:t>ein Kooperations-Projekt mit der Drogenberatung e.V. Bielefeld</a:t>
            </a:r>
          </a:p>
          <a:p>
            <a:pPr eaLnBrk="1" hangingPunct="1">
              <a:lnSpc>
                <a:spcPct val="90000"/>
              </a:lnSpc>
            </a:pPr>
            <a:endParaRPr lang="de-DE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de-DE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de-DE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de-DE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de-DE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de-DE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de-DE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de-DE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 advTm="5000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ctrTitle"/>
          </p:nvPr>
        </p:nvSpPr>
        <p:spPr>
          <a:xfrm>
            <a:off x="539750" y="2680335"/>
            <a:ext cx="8064500" cy="2246769"/>
          </a:xfrm>
        </p:spPr>
        <p:txBody>
          <a:bodyPr>
            <a:noAutofit/>
          </a:bodyPr>
          <a:lstStyle/>
          <a:p>
            <a:r>
              <a:rPr lang="de-DE" b="0" dirty="0" smtClean="0"/>
              <a:t>Von Aufklärung bis Transparenz –</a:t>
            </a:r>
            <a:br>
              <a:rPr lang="de-DE" b="0" dirty="0" smtClean="0"/>
            </a:br>
            <a:r>
              <a:rPr lang="de-DE" b="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Videos erstellt von Gefangenen trans-portieren Themen aus ihrem Knastalltag.</a:t>
            </a:r>
            <a:br>
              <a:rPr lang="de-DE" b="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de-DE" b="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de-DE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39750" y="952977"/>
            <a:ext cx="4032250" cy="16187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3600" dirty="0" smtClean="0"/>
              <a:t>PODKNAST</a:t>
            </a:r>
            <a:br>
              <a:rPr lang="de-DE" sz="3600" dirty="0" smtClean="0"/>
            </a:br>
            <a:endParaRPr lang="de-DE" sz="3600" dirty="0"/>
          </a:p>
        </p:txBody>
      </p:sp>
      <p:sp>
        <p:nvSpPr>
          <p:cNvPr id="5" name="Textfeld 4"/>
          <p:cNvSpPr txBox="1"/>
          <p:nvPr/>
        </p:nvSpPr>
        <p:spPr>
          <a:xfrm>
            <a:off x="4572000" y="954000"/>
            <a:ext cx="4572000" cy="16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r>
              <a:rPr lang="de-DE" dirty="0" smtClean="0"/>
              <a:t>Hier ein Bild oder Logo einfügen!</a:t>
            </a:r>
            <a:endParaRPr lang="de-DE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954000"/>
            <a:ext cx="4572000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5000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1600" dirty="0" smtClean="0"/>
              <a:t>Landespräventionsrat und Justizministerium Nordrhein-Westfalen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endParaRPr lang="de-DE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de-DE" b="1" dirty="0" smtClean="0">
                <a:solidFill>
                  <a:srgbClr val="000000"/>
                </a:solidFill>
              </a:rPr>
              <a:t>Landespräventionsrat: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br>
              <a:rPr lang="de-DE" dirty="0" smtClean="0">
                <a:solidFill>
                  <a:srgbClr val="000000"/>
                </a:solidFill>
              </a:rPr>
            </a:br>
            <a:r>
              <a:rPr lang="de-DE" dirty="0" smtClean="0">
                <a:solidFill>
                  <a:srgbClr val="000000"/>
                </a:solidFill>
              </a:rPr>
              <a:t>Prävention der Internet- und Computerkriminalität</a:t>
            </a:r>
          </a:p>
          <a:p>
            <a:pPr>
              <a:lnSpc>
                <a:spcPct val="90000"/>
              </a:lnSpc>
              <a:defRPr/>
            </a:pPr>
            <a:r>
              <a:rPr lang="de-DE" b="1" dirty="0" smtClean="0">
                <a:solidFill>
                  <a:srgbClr val="000000"/>
                </a:solidFill>
              </a:rPr>
              <a:t>Justizministerium und Ministerium für Inneres und Kommunales: </a:t>
            </a:r>
            <a:br>
              <a:rPr lang="de-DE" b="1" dirty="0" smtClean="0">
                <a:solidFill>
                  <a:srgbClr val="000000"/>
                </a:solidFill>
              </a:rPr>
            </a:br>
            <a:r>
              <a:rPr lang="de-DE" dirty="0" smtClean="0">
                <a:solidFill>
                  <a:srgbClr val="000000"/>
                </a:solidFill>
              </a:rPr>
              <a:t>Haus des Jugendrechts</a:t>
            </a:r>
          </a:p>
          <a:p>
            <a:pPr>
              <a:lnSpc>
                <a:spcPct val="90000"/>
              </a:lnSpc>
              <a:defRPr/>
            </a:pPr>
            <a:r>
              <a:rPr lang="de-DE" b="1" dirty="0" smtClean="0">
                <a:solidFill>
                  <a:srgbClr val="000000"/>
                </a:solidFill>
              </a:rPr>
              <a:t>Justizvollzug: </a:t>
            </a:r>
            <a:br>
              <a:rPr lang="de-DE" b="1" dirty="0" smtClean="0">
                <a:solidFill>
                  <a:srgbClr val="000000"/>
                </a:solidFill>
              </a:rPr>
            </a:br>
            <a:r>
              <a:rPr lang="de-DE" dirty="0" smtClean="0">
                <a:solidFill>
                  <a:srgbClr val="000000"/>
                </a:solidFill>
              </a:rPr>
              <a:t>Übergangsmanagement, Ein Blick? Einblick!, </a:t>
            </a:r>
            <a:br>
              <a:rPr lang="de-DE" dirty="0" smtClean="0">
                <a:solidFill>
                  <a:srgbClr val="000000"/>
                </a:solidFill>
              </a:rPr>
            </a:br>
            <a:r>
              <a:rPr lang="de-DE" dirty="0" smtClean="0">
                <a:solidFill>
                  <a:srgbClr val="000000"/>
                </a:solidFill>
              </a:rPr>
              <a:t>Trotz alledem, </a:t>
            </a:r>
            <a:r>
              <a:rPr lang="de-DE" dirty="0" err="1" smtClean="0">
                <a:solidFill>
                  <a:srgbClr val="000000"/>
                </a:solidFill>
              </a:rPr>
              <a:t>Podknast</a:t>
            </a:r>
            <a:r>
              <a:rPr lang="de-DE" dirty="0" smtClean="0">
                <a:solidFill>
                  <a:srgbClr val="000000"/>
                </a:solidFill>
              </a:rPr>
              <a:t>, Knastkultur</a:t>
            </a:r>
          </a:p>
          <a:p>
            <a:pPr>
              <a:lnSpc>
                <a:spcPct val="90000"/>
              </a:lnSpc>
              <a:defRPr/>
            </a:pPr>
            <a:endParaRPr lang="de-DE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de-DE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de-DE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de-DE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de-DE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de-DE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de-DE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de-DE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de-DE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110485"/>
            <a:ext cx="4572000" cy="1621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Podknast</a:t>
            </a:r>
            <a:r>
              <a:rPr lang="de-DE" dirty="0" smtClean="0"/>
              <a:t> – wie es wirklich ist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endParaRPr lang="de-DE" dirty="0" smtClean="0">
              <a:solidFill>
                <a:srgbClr val="000000"/>
              </a:solidFill>
            </a:endParaRPr>
          </a:p>
          <a:p>
            <a:r>
              <a:rPr lang="de-DE" dirty="0" smtClean="0">
                <a:solidFill>
                  <a:srgbClr val="000000"/>
                </a:solidFill>
              </a:rPr>
              <a:t>Strafgefangene sollen soziale Kompetenzen erwerben,</a:t>
            </a:r>
          </a:p>
          <a:p>
            <a:r>
              <a:rPr lang="de-DE" dirty="0" smtClean="0">
                <a:solidFill>
                  <a:srgbClr val="000000"/>
                </a:solidFill>
              </a:rPr>
              <a:t>sich mit ihrer Geschichte aber auch mit ihrem kriminellen Verhalten und den Ursachen hierfür auseinander setzen,</a:t>
            </a:r>
          </a:p>
          <a:p>
            <a:pPr>
              <a:lnSpc>
                <a:spcPct val="90000"/>
              </a:lnSpc>
              <a:defRPr/>
            </a:pPr>
            <a:r>
              <a:rPr lang="de-DE" dirty="0" smtClean="0">
                <a:solidFill>
                  <a:srgbClr val="000000"/>
                </a:solidFill>
              </a:rPr>
              <a:t>Medienkompetenz erlernen und trainieren.</a:t>
            </a:r>
          </a:p>
          <a:p>
            <a:pPr>
              <a:lnSpc>
                <a:spcPct val="90000"/>
              </a:lnSpc>
              <a:defRPr/>
            </a:pPr>
            <a:endParaRPr lang="de-DE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de-DE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de-DE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de-DE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de-DE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de-DE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 advTm="5000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Podknast</a:t>
            </a:r>
            <a:r>
              <a:rPr lang="de-DE" dirty="0" smtClean="0"/>
              <a:t> – wie es wirklich ist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endParaRPr lang="de-DE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de-DE" dirty="0" smtClean="0">
                <a:solidFill>
                  <a:srgbClr val="000000"/>
                </a:solidFill>
              </a:rPr>
              <a:t>Transparenz und Information zum Strafvollzug, </a:t>
            </a:r>
          </a:p>
          <a:p>
            <a:pPr>
              <a:lnSpc>
                <a:spcPct val="90000"/>
              </a:lnSpc>
              <a:defRPr/>
            </a:pPr>
            <a:r>
              <a:rPr lang="de-DE" dirty="0" smtClean="0">
                <a:solidFill>
                  <a:srgbClr val="000000"/>
                </a:solidFill>
              </a:rPr>
              <a:t>Aufklären von gefährdeten Jugendlichen über die Konsequenzen die aus einer Inhaftierung resultieren,</a:t>
            </a:r>
          </a:p>
          <a:p>
            <a:pPr>
              <a:lnSpc>
                <a:spcPct val="90000"/>
              </a:lnSpc>
              <a:defRPr/>
            </a:pPr>
            <a:r>
              <a:rPr lang="de-DE" dirty="0" smtClean="0">
                <a:solidFill>
                  <a:srgbClr val="000000"/>
                </a:solidFill>
              </a:rPr>
              <a:t>Quelle für Bewährungs-, Jugendhilfe, Drogenberater und Lehrer etc., um ein reales Bild vom Vollzug zu vermitteln</a:t>
            </a:r>
          </a:p>
          <a:p>
            <a:pPr>
              <a:lnSpc>
                <a:spcPct val="90000"/>
              </a:lnSpc>
              <a:defRPr/>
            </a:pPr>
            <a:endParaRPr lang="de-DE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de-DE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de-DE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de-DE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de-DE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de-DE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de-DE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de-DE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de-DE" dirty="0" smtClean="0">
              <a:solidFill>
                <a:srgbClr val="000000"/>
              </a:solidFill>
            </a:endParaRPr>
          </a:p>
        </p:txBody>
      </p:sp>
      <p:pic>
        <p:nvPicPr>
          <p:cNvPr id="7" name="Grafik 6" descr="film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0114" y="3435877"/>
            <a:ext cx="7488310" cy="1296144"/>
          </a:xfrm>
          <a:prstGeom prst="rect">
            <a:avLst/>
          </a:prstGeom>
        </p:spPr>
      </p:pic>
    </p:spTree>
  </p:cSld>
  <p:clrMapOvr>
    <a:masterClrMapping/>
  </p:clrMapOvr>
  <p:transition spd="med" advTm="5000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ctrTitle"/>
          </p:nvPr>
        </p:nvSpPr>
        <p:spPr>
          <a:xfrm>
            <a:off x="539750" y="2680335"/>
            <a:ext cx="8064500" cy="2246769"/>
          </a:xfrm>
        </p:spPr>
        <p:txBody>
          <a:bodyPr>
            <a:noAutofit/>
          </a:bodyPr>
          <a:lstStyle/>
          <a:p>
            <a:r>
              <a:rPr lang="de-DE" b="0" dirty="0" smtClean="0"/>
              <a:t>Kulturelle Aktivitäten aus dem Justizvollzug Nordrhein - Westfalen</a:t>
            </a:r>
            <a:r>
              <a:rPr lang="de-DE" b="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de-DE" b="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de-DE" b="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de-DE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39750" y="952977"/>
            <a:ext cx="4032250" cy="16187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3600" dirty="0" smtClean="0"/>
              <a:t>Knastkultur</a:t>
            </a:r>
          </a:p>
          <a:p>
            <a:r>
              <a:rPr lang="de-DE" sz="2000" dirty="0" smtClean="0"/>
              <a:t>www.knastkultur.de</a:t>
            </a:r>
            <a:endParaRPr lang="de-DE" sz="2000" dirty="0"/>
          </a:p>
        </p:txBody>
      </p:sp>
      <p:sp>
        <p:nvSpPr>
          <p:cNvPr id="5" name="Textfeld 4"/>
          <p:cNvSpPr txBox="1"/>
          <p:nvPr/>
        </p:nvSpPr>
        <p:spPr>
          <a:xfrm>
            <a:off x="4572000" y="954000"/>
            <a:ext cx="4572000" cy="16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endParaRPr lang="de-DE" dirty="0"/>
          </a:p>
        </p:txBody>
      </p:sp>
      <p:pic>
        <p:nvPicPr>
          <p:cNvPr id="8" name="Grafik 7" descr="knastkultur_logo_transpar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411510"/>
            <a:ext cx="2810309" cy="1995686"/>
          </a:xfrm>
          <a:prstGeom prst="rect">
            <a:avLst/>
          </a:prstGeom>
        </p:spPr>
      </p:pic>
    </p:spTree>
  </p:cSld>
  <p:clrMapOvr>
    <a:masterClrMapping/>
  </p:clrMapOvr>
  <p:transition spd="med" advTm="5000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www.knastkultur.de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  <a:defRPr/>
            </a:pPr>
            <a:endParaRPr lang="de-DE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de-DE" dirty="0" smtClean="0">
                <a:solidFill>
                  <a:srgbClr val="000000"/>
                </a:solidFill>
              </a:rPr>
              <a:t>Musik, Kunst, Theater und Literaturprojekte im Vollzug</a:t>
            </a:r>
          </a:p>
          <a:p>
            <a:pPr>
              <a:lnSpc>
                <a:spcPct val="90000"/>
              </a:lnSpc>
              <a:defRPr/>
            </a:pPr>
            <a:r>
              <a:rPr lang="de-DE" dirty="0" smtClean="0">
                <a:solidFill>
                  <a:srgbClr val="000000"/>
                </a:solidFill>
              </a:rPr>
              <a:t>Veranstaltungskalender für die Öffentlichkeit</a:t>
            </a:r>
          </a:p>
          <a:p>
            <a:pPr>
              <a:lnSpc>
                <a:spcPct val="90000"/>
              </a:lnSpc>
              <a:defRPr/>
            </a:pPr>
            <a:r>
              <a:rPr lang="de-DE" dirty="0" smtClean="0">
                <a:solidFill>
                  <a:srgbClr val="000000"/>
                </a:solidFill>
              </a:rPr>
              <a:t>Ticketreservierungen für öffentliche Veranstaltungen.</a:t>
            </a:r>
          </a:p>
          <a:p>
            <a:pPr>
              <a:lnSpc>
                <a:spcPct val="90000"/>
              </a:lnSpc>
              <a:defRPr/>
            </a:pPr>
            <a:endParaRPr lang="de-DE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de-DE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de-DE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de-DE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de-DE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de-DE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de-DE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de-DE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de-DE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 advTm="500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ctrTitle"/>
          </p:nvPr>
        </p:nvSpPr>
        <p:spPr>
          <a:xfrm>
            <a:off x="539750" y="2679700"/>
            <a:ext cx="8064500" cy="22479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de-DE" sz="28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de-DE" sz="28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de-DE" sz="28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Hacking, </a:t>
            </a:r>
            <a:r>
              <a:rPr lang="de-DE" sz="2800" b="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Skimming</a:t>
            </a:r>
            <a:r>
              <a:rPr lang="de-DE" sz="28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Phishing, </a:t>
            </a:r>
            <a:r>
              <a:rPr lang="de-DE" sz="2800" b="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Social</a:t>
            </a:r>
            <a:r>
              <a:rPr lang="de-DE" sz="28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Engineering,</a:t>
            </a:r>
            <a:br>
              <a:rPr lang="de-DE" sz="28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de-DE" sz="28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Identitätsdiebstahl und andere Gefahren aus dem Netz für Bürger und Wirtschaft </a:t>
            </a:r>
            <a:br>
              <a:rPr lang="de-DE" sz="28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de-DE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386" name="Textfeld 3"/>
          <p:cNvSpPr txBox="1">
            <a:spLocks noChangeArrowheads="1"/>
          </p:cNvSpPr>
          <p:nvPr/>
        </p:nvSpPr>
        <p:spPr bwMode="auto">
          <a:xfrm>
            <a:off x="539750" y="952500"/>
            <a:ext cx="40322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de-DE" sz="3200" dirty="0" smtClean="0"/>
              <a:t>Prävention von</a:t>
            </a:r>
          </a:p>
          <a:p>
            <a:r>
              <a:rPr lang="de-DE" sz="3200" dirty="0" smtClean="0"/>
              <a:t>Internet- </a:t>
            </a:r>
            <a:r>
              <a:rPr lang="de-DE" sz="3200" dirty="0"/>
              <a:t>und </a:t>
            </a:r>
            <a:r>
              <a:rPr lang="de-DE" sz="3200" dirty="0" smtClean="0"/>
              <a:t>Computerkriminalität</a:t>
            </a:r>
            <a:endParaRPr lang="de-DE" sz="3200" dirty="0"/>
          </a:p>
        </p:txBody>
      </p:sp>
      <p:sp>
        <p:nvSpPr>
          <p:cNvPr id="5" name="Textfeld 4"/>
          <p:cNvSpPr txBox="1"/>
          <p:nvPr/>
        </p:nvSpPr>
        <p:spPr>
          <a:xfrm>
            <a:off x="4572000" y="954088"/>
            <a:ext cx="4572000" cy="1619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r>
              <a:rPr lang="de-DE" dirty="0"/>
              <a:t>Hier ein Bild oder </a:t>
            </a:r>
            <a:r>
              <a:rPr lang="de-DE"/>
              <a:t>Logo einfügen</a:t>
            </a:r>
            <a:r>
              <a:rPr lang="de-DE" dirty="0"/>
              <a:t>!</a:t>
            </a:r>
          </a:p>
        </p:txBody>
      </p:sp>
      <p:pic>
        <p:nvPicPr>
          <p:cNvPr id="16388" name="Picture 5" descr="Logo_Sichere-Netzwelt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952500"/>
            <a:ext cx="382587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5000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Prävention Internet- und Computerkriminalität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dirty="0" smtClean="0">
                <a:solidFill>
                  <a:srgbClr val="000000"/>
                </a:solidFill>
              </a:rPr>
              <a:t>Sicheres Wirtschaften im Netz – Gefahren und Schutz der mittelständischen Wirtschaft</a:t>
            </a:r>
            <a:br>
              <a:rPr lang="de-DE" dirty="0" smtClean="0">
                <a:solidFill>
                  <a:srgbClr val="000000"/>
                </a:solidFill>
              </a:rPr>
            </a:br>
            <a:endParaRPr lang="de-DE" dirty="0" smtClean="0">
              <a:solidFill>
                <a:srgbClr val="00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de-DE" dirty="0" smtClean="0">
                <a:solidFill>
                  <a:srgbClr val="000000"/>
                </a:solidFill>
              </a:rPr>
              <a:t>Veranstaltung am 24. November 2011 im Marriott Hotel, Köln</a:t>
            </a:r>
            <a:br>
              <a:rPr lang="de-DE" dirty="0" smtClean="0">
                <a:solidFill>
                  <a:srgbClr val="000000"/>
                </a:solidFill>
              </a:rPr>
            </a:br>
            <a:endParaRPr lang="de-DE" dirty="0" smtClean="0">
              <a:solidFill>
                <a:srgbClr val="000000"/>
              </a:solidFill>
            </a:endParaRPr>
          </a:p>
          <a:p>
            <a:pPr lvl="2" eaLnBrk="1" hangingPunct="1">
              <a:lnSpc>
                <a:spcPct val="90000"/>
              </a:lnSpc>
            </a:pPr>
            <a:r>
              <a:rPr lang="de-DE" dirty="0" smtClean="0">
                <a:solidFill>
                  <a:srgbClr val="000000"/>
                </a:solidFill>
              </a:rPr>
              <a:t>Allgemeine und besondere Gefahren für Unternehmen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de-DE" dirty="0" smtClean="0">
              <a:solidFill>
                <a:srgbClr val="000000"/>
              </a:solidFill>
            </a:endParaRPr>
          </a:p>
          <a:p>
            <a:pPr lvl="2" eaLnBrk="1" hangingPunct="1">
              <a:lnSpc>
                <a:spcPct val="90000"/>
              </a:lnSpc>
            </a:pPr>
            <a:r>
              <a:rPr lang="de-DE" dirty="0" smtClean="0">
                <a:solidFill>
                  <a:srgbClr val="000000"/>
                </a:solidFill>
              </a:rPr>
              <a:t>Präventionsmöglichkeiten, Zusammenarbeit von Wirtschaft und Sicherheitsbehörden</a:t>
            </a:r>
            <a:br>
              <a:rPr lang="de-DE" dirty="0" smtClean="0">
                <a:solidFill>
                  <a:srgbClr val="000000"/>
                </a:solidFill>
              </a:rPr>
            </a:br>
            <a:endParaRPr lang="de-DE" dirty="0" smtClean="0">
              <a:solidFill>
                <a:srgbClr val="00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endParaRPr lang="de-DE" dirty="0" smtClean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de-DE" dirty="0" smtClean="0">
                <a:solidFill>
                  <a:srgbClr val="000000"/>
                </a:solidFill>
              </a:rPr>
              <a:t/>
            </a:r>
            <a:br>
              <a:rPr lang="de-DE" dirty="0" smtClean="0">
                <a:solidFill>
                  <a:srgbClr val="000000"/>
                </a:solidFill>
              </a:rPr>
            </a:br>
            <a:endParaRPr lang="de-DE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de-DE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de-DE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de-DE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de-DE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de-DE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de-DE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de-DE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de-DE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de-DE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de-DE" dirty="0" smtClean="0">
              <a:solidFill>
                <a:srgbClr val="000000"/>
              </a:solidFill>
            </a:endParaRPr>
          </a:p>
        </p:txBody>
      </p:sp>
      <p:sp>
        <p:nvSpPr>
          <p:cNvPr id="16389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CA8F75-762F-4822-A208-530387FFE019}" type="slidenum">
              <a:rPr lang="de-DE" smtClean="0"/>
              <a:pPr>
                <a:defRPr/>
              </a:pPr>
              <a:t>4</a:t>
            </a:fld>
            <a:endParaRPr lang="de-DE" smtClean="0"/>
          </a:p>
        </p:txBody>
      </p:sp>
    </p:spTree>
  </p:cSld>
  <p:clrMapOvr>
    <a:masterClrMapping/>
  </p:clrMapOvr>
  <p:transition spd="med" advTm="5000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Prävention Internet- und Computerkriminalität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de-DE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de-DE" dirty="0" smtClean="0">
                <a:solidFill>
                  <a:srgbClr val="000000"/>
                </a:solidFill>
              </a:rPr>
              <a:t>Filmreihe „Fallen im Internet“</a:t>
            </a:r>
            <a:br>
              <a:rPr lang="de-DE" dirty="0" smtClean="0">
                <a:solidFill>
                  <a:srgbClr val="000000"/>
                </a:solidFill>
              </a:rPr>
            </a:br>
            <a:endParaRPr lang="de-DE" dirty="0" smtClean="0">
              <a:solidFill>
                <a:srgbClr val="00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de-DE" dirty="0" smtClean="0">
                <a:solidFill>
                  <a:srgbClr val="000000"/>
                </a:solidFill>
              </a:rPr>
              <a:t>Themenschwerpunkte</a:t>
            </a:r>
          </a:p>
          <a:p>
            <a:pPr lvl="2" eaLnBrk="1" hangingPunct="1">
              <a:lnSpc>
                <a:spcPct val="90000"/>
              </a:lnSpc>
            </a:pPr>
            <a:r>
              <a:rPr lang="de-DE" dirty="0" smtClean="0">
                <a:solidFill>
                  <a:srgbClr val="000000"/>
                </a:solidFill>
              </a:rPr>
              <a:t>sicherer Waren- und </a:t>
            </a:r>
            <a:r>
              <a:rPr lang="de-DE" dirty="0">
                <a:solidFill>
                  <a:srgbClr val="000000"/>
                </a:solidFill>
              </a:rPr>
              <a:t>G</a:t>
            </a:r>
            <a:r>
              <a:rPr lang="de-DE" dirty="0" smtClean="0">
                <a:solidFill>
                  <a:srgbClr val="000000"/>
                </a:solidFill>
              </a:rPr>
              <a:t>eldverkehr </a:t>
            </a:r>
          </a:p>
          <a:p>
            <a:pPr lvl="2" eaLnBrk="1" hangingPunct="1">
              <a:lnSpc>
                <a:spcPct val="90000"/>
              </a:lnSpc>
            </a:pPr>
            <a:r>
              <a:rPr lang="de-DE" dirty="0" smtClean="0">
                <a:solidFill>
                  <a:srgbClr val="000000"/>
                </a:solidFill>
              </a:rPr>
              <a:t>Nutzung sozialer Netzwerke</a:t>
            </a:r>
          </a:p>
          <a:p>
            <a:pPr marL="914400" lvl="2" indent="0" eaLnBrk="1" hangingPunct="1">
              <a:lnSpc>
                <a:spcPct val="90000"/>
              </a:lnSpc>
              <a:buNone/>
            </a:pPr>
            <a:endParaRPr lang="de-DE" dirty="0" smtClean="0">
              <a:solidFill>
                <a:srgbClr val="00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de-DE" dirty="0" smtClean="0">
                <a:solidFill>
                  <a:srgbClr val="000000"/>
                </a:solidFill>
              </a:rPr>
              <a:t>Gefahrenbewusstsein wecken, Möglichkeiten des Schutzes aufzeigen, Ermittlungsansätze schaffen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de-DE" dirty="0" smtClean="0">
                <a:solidFill>
                  <a:srgbClr val="000000"/>
                </a:solidFill>
              </a:rPr>
              <a:t/>
            </a:r>
            <a:br>
              <a:rPr lang="de-DE" dirty="0" smtClean="0">
                <a:solidFill>
                  <a:srgbClr val="000000"/>
                </a:solidFill>
              </a:rPr>
            </a:br>
            <a:endParaRPr lang="de-DE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de-DE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de-DE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de-DE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de-DE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de-DE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de-DE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de-DE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de-DE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de-DE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de-DE" dirty="0" smtClean="0">
              <a:solidFill>
                <a:srgbClr val="000000"/>
              </a:solidFill>
            </a:endParaRPr>
          </a:p>
        </p:txBody>
      </p:sp>
      <p:sp>
        <p:nvSpPr>
          <p:cNvPr id="16389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CA8F75-762F-4822-A208-530387FFE019}" type="slidenum">
              <a:rPr lang="de-DE" smtClean="0"/>
              <a:pPr>
                <a:defRPr/>
              </a:pPr>
              <a:t>5</a:t>
            </a:fld>
            <a:endParaRPr lang="de-DE" smtClean="0"/>
          </a:p>
        </p:txBody>
      </p:sp>
    </p:spTree>
    <p:extLst>
      <p:ext uri="{BB962C8B-B14F-4D97-AF65-F5344CB8AC3E}">
        <p14:creationId xmlns="" xmlns:p14="http://schemas.microsoft.com/office/powerpoint/2010/main" val="3353713361"/>
      </p:ext>
    </p:extLst>
  </p:cSld>
  <p:clrMapOvr>
    <a:masterClrMapping/>
  </p:clrMapOvr>
  <p:transition spd="med" advTm="5000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ctrTitle"/>
          </p:nvPr>
        </p:nvSpPr>
        <p:spPr>
          <a:xfrm>
            <a:off x="539750" y="2679700"/>
            <a:ext cx="8064500" cy="2247900"/>
          </a:xfrm>
        </p:spPr>
        <p:txBody>
          <a:bodyPr>
            <a:noAutofit/>
          </a:bodyPr>
          <a:lstStyle/>
          <a:p>
            <a:r>
              <a:rPr lang="de-DE" b="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●	</a:t>
            </a:r>
            <a:r>
              <a:rPr lang="de-DE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Verfahren beschleunigen</a:t>
            </a:r>
            <a:br>
              <a:rPr lang="de-DE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de-DE" b="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●</a:t>
            </a:r>
            <a:r>
              <a:rPr lang="de-DE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	Kriminelle Karrieren beenden</a:t>
            </a:r>
            <a:br>
              <a:rPr lang="de-DE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de-DE" b="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●</a:t>
            </a:r>
            <a:r>
              <a:rPr lang="de-DE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	Sicherheit verbessern</a:t>
            </a:r>
            <a:br>
              <a:rPr lang="de-DE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de-DE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de-DE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de-DE" sz="1800" b="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386" name="Textfeld 3"/>
          <p:cNvSpPr txBox="1">
            <a:spLocks noChangeArrowheads="1"/>
          </p:cNvSpPr>
          <p:nvPr/>
        </p:nvSpPr>
        <p:spPr bwMode="auto">
          <a:xfrm>
            <a:off x="539750" y="952500"/>
            <a:ext cx="40322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sz="3600" b="1"/>
              <a:t>K</a:t>
            </a:r>
            <a:r>
              <a:rPr lang="de-DE" sz="3600"/>
              <a:t>ölner </a:t>
            </a:r>
            <a:r>
              <a:rPr lang="de-DE" sz="3600" b="1"/>
              <a:t>H</a:t>
            </a:r>
            <a:r>
              <a:rPr lang="de-DE" sz="3600"/>
              <a:t>aus des </a:t>
            </a:r>
            <a:r>
              <a:rPr lang="de-DE" sz="3600" b="1"/>
              <a:t>J</a:t>
            </a:r>
            <a:r>
              <a:rPr lang="de-DE" sz="3600"/>
              <a:t>ugendrechts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572000" y="954088"/>
            <a:ext cx="4572000" cy="1619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/>
          <a:lstStyle/>
          <a:p>
            <a:endParaRPr lang="de-DE" dirty="0">
              <a:solidFill>
                <a:srgbClr val="3E3D40"/>
              </a:solidFill>
              <a:cs typeface="Arial" charset="0"/>
            </a:endParaRPr>
          </a:p>
        </p:txBody>
      </p:sp>
      <p:pic>
        <p:nvPicPr>
          <p:cNvPr id="6" name="Grafik 5" descr="Haus des Jugendrech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654630"/>
            <a:ext cx="3129607" cy="1918708"/>
          </a:xfrm>
          <a:prstGeom prst="rect">
            <a:avLst/>
          </a:prstGeom>
        </p:spPr>
      </p:pic>
    </p:spTree>
  </p:cSld>
  <p:clrMapOvr>
    <a:masterClrMapping/>
  </p:clrMapOvr>
  <p:transition spd="med" advTm="5000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smtClean="0"/>
              <a:t>K</a:t>
            </a:r>
            <a:r>
              <a:rPr lang="de-DE" smtClean="0"/>
              <a:t>ölner </a:t>
            </a:r>
            <a:r>
              <a:rPr lang="de-DE" sz="2800" smtClean="0"/>
              <a:t>H</a:t>
            </a:r>
            <a:r>
              <a:rPr lang="de-DE" smtClean="0"/>
              <a:t>aus des </a:t>
            </a:r>
            <a:r>
              <a:rPr lang="de-DE" sz="2800" smtClean="0"/>
              <a:t>J</a:t>
            </a:r>
            <a:r>
              <a:rPr lang="de-DE" smtClean="0"/>
              <a:t>ugendrechts</a:t>
            </a:r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5975" y="1419225"/>
            <a:ext cx="1582738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Rectangle 3"/>
          <p:cNvSpPr>
            <a:spLocks noChangeArrowheads="1"/>
          </p:cNvSpPr>
          <p:nvPr/>
        </p:nvSpPr>
        <p:spPr bwMode="auto">
          <a:xfrm>
            <a:off x="539750" y="1131888"/>
            <a:ext cx="8064500" cy="356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de-DE" sz="2400" dirty="0">
              <a:solidFill>
                <a:srgbClr val="0000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de-DE" sz="2400" dirty="0">
                <a:solidFill>
                  <a:srgbClr val="000000"/>
                </a:solidFill>
              </a:rPr>
              <a:t>Staatsanwaltschaft Köln, Jugendamt Köln und         Polizei Köln unter einem Dach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de-DE" sz="2400" dirty="0">
                <a:solidFill>
                  <a:srgbClr val="000000"/>
                </a:solidFill>
              </a:rPr>
              <a:t>Gemeinsam gegen die Kriminalität von                   jugendlichen und heranwachsenden Intensivtätern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de-DE" sz="2400" dirty="0">
                <a:solidFill>
                  <a:srgbClr val="000000"/>
                </a:solidFill>
              </a:rPr>
              <a:t>arbeitsteilig - zielorientiert - erfolgreich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de-DE" sz="2400" dirty="0">
              <a:solidFill>
                <a:srgbClr val="0000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de-DE" sz="2400" dirty="0">
              <a:solidFill>
                <a:srgbClr val="0000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de-DE" sz="2400" dirty="0">
              <a:solidFill>
                <a:srgbClr val="0000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de-DE" sz="2400" dirty="0">
              <a:solidFill>
                <a:srgbClr val="0000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de-DE" sz="2400" dirty="0">
              <a:solidFill>
                <a:srgbClr val="0000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de-DE" sz="2400" dirty="0">
              <a:solidFill>
                <a:srgbClr val="0000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de-DE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 advTm="5000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Fußzeilenplatzhalter 3"/>
          <p:cNvSpPr txBox="1">
            <a:spLocks noGrp="1"/>
          </p:cNvSpPr>
          <p:nvPr/>
        </p:nvSpPr>
        <p:spPr bwMode="auto">
          <a:xfrm>
            <a:off x="900113" y="4840288"/>
            <a:ext cx="3671887" cy="255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de-DE" sz="800" dirty="0">
              <a:cs typeface="+mn-cs"/>
            </a:endParaRPr>
          </a:p>
        </p:txBody>
      </p:sp>
      <p:sp>
        <p:nvSpPr>
          <p:cNvPr id="16389" name="Foliennummernplatzhalter 4"/>
          <p:cNvSpPr txBox="1">
            <a:spLocks noGrp="1"/>
          </p:cNvSpPr>
          <p:nvPr/>
        </p:nvSpPr>
        <p:spPr bwMode="auto">
          <a:xfrm>
            <a:off x="539750" y="4840288"/>
            <a:ext cx="288925" cy="255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fld id="{BAC2F7F2-3C63-4D1C-A8DA-ED6405ED3807}" type="slidenum">
              <a:rPr lang="de-DE" sz="800">
                <a:cs typeface="+mn-cs"/>
              </a:rPr>
              <a:pPr>
                <a:defRPr/>
              </a:pPr>
              <a:t>8</a:t>
            </a:fld>
            <a:endParaRPr lang="de-DE" sz="800">
              <a:cs typeface="+mn-cs"/>
            </a:endParaRPr>
          </a:p>
        </p:txBody>
      </p:sp>
      <p:sp>
        <p:nvSpPr>
          <p:cNvPr id="20486" name="Rectangle 3"/>
          <p:cNvSpPr>
            <a:spLocks noChangeArrowheads="1"/>
          </p:cNvSpPr>
          <p:nvPr/>
        </p:nvSpPr>
        <p:spPr bwMode="auto">
          <a:xfrm>
            <a:off x="539750" y="1131888"/>
            <a:ext cx="28797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de-DE" sz="2400">
              <a:solidFill>
                <a:srgbClr val="0000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de-DE" sz="2400">
                <a:solidFill>
                  <a:srgbClr val="000000"/>
                </a:solidFill>
              </a:rPr>
              <a:t>Nachhaltige Verbesserungen</a:t>
            </a:r>
          </a:p>
        </p:txBody>
      </p:sp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1192213"/>
            <a:ext cx="5400675" cy="361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2" name="Rectangle 3"/>
          <p:cNvSpPr>
            <a:spLocks noChangeArrowheads="1"/>
          </p:cNvSpPr>
          <p:nvPr/>
        </p:nvSpPr>
        <p:spPr bwMode="auto">
          <a:xfrm>
            <a:off x="539750" y="2284413"/>
            <a:ext cx="287972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de-DE" sz="2400">
              <a:solidFill>
                <a:srgbClr val="0000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20493" name="Rectangle 2"/>
          <p:cNvSpPr>
            <a:spLocks noChangeArrowheads="1"/>
          </p:cNvSpPr>
          <p:nvPr/>
        </p:nvSpPr>
        <p:spPr bwMode="auto">
          <a:xfrm>
            <a:off x="539750" y="571500"/>
            <a:ext cx="7246938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de-DE" sz="2800" b="1">
                <a:solidFill>
                  <a:schemeClr val="accent1"/>
                </a:solidFill>
              </a:rPr>
              <a:t>K</a:t>
            </a:r>
            <a:r>
              <a:rPr lang="de-DE" sz="2400" b="1">
                <a:solidFill>
                  <a:schemeClr val="accent1"/>
                </a:solidFill>
              </a:rPr>
              <a:t>ölner </a:t>
            </a:r>
            <a:r>
              <a:rPr lang="de-DE" sz="2800" b="1">
                <a:solidFill>
                  <a:schemeClr val="accent1"/>
                </a:solidFill>
              </a:rPr>
              <a:t>H</a:t>
            </a:r>
            <a:r>
              <a:rPr lang="de-DE" sz="2400" b="1">
                <a:solidFill>
                  <a:schemeClr val="accent1"/>
                </a:solidFill>
              </a:rPr>
              <a:t>aus des </a:t>
            </a:r>
            <a:r>
              <a:rPr lang="de-DE" sz="2800" b="1">
                <a:solidFill>
                  <a:schemeClr val="accent1"/>
                </a:solidFill>
              </a:rPr>
              <a:t>J</a:t>
            </a:r>
            <a:r>
              <a:rPr lang="de-DE" sz="2400" b="1">
                <a:solidFill>
                  <a:schemeClr val="accent1"/>
                </a:solidFill>
              </a:rPr>
              <a:t>ugendrechts</a:t>
            </a:r>
          </a:p>
        </p:txBody>
      </p:sp>
    </p:spTree>
  </p:cSld>
  <p:clrMapOvr>
    <a:masterClrMapping/>
  </p:clrMapOvr>
  <p:transition spd="med" advTm="5000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ctrTitle"/>
          </p:nvPr>
        </p:nvSpPr>
        <p:spPr>
          <a:xfrm>
            <a:off x="539750" y="2680335"/>
            <a:ext cx="8064500" cy="2246769"/>
          </a:xfrm>
        </p:spPr>
        <p:txBody>
          <a:bodyPr>
            <a:noAutofit/>
          </a:bodyPr>
          <a:lstStyle/>
          <a:p>
            <a:r>
              <a:rPr lang="de-DE" b="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Strategien zur beruflichen Wiedereingliederung von (ehemaligen) Strafgefangenen in Nordrhein-Westfalen</a:t>
            </a:r>
            <a:br>
              <a:rPr lang="de-DE" b="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de-DE" b="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de-DE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39750" y="952977"/>
            <a:ext cx="4032250" cy="16187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3600" dirty="0" smtClean="0"/>
              <a:t>Übergangs-</a:t>
            </a:r>
            <a:r>
              <a:rPr lang="de-DE" sz="3600" dirty="0" err="1" smtClean="0"/>
              <a:t>management</a:t>
            </a:r>
            <a:endParaRPr lang="de-DE" sz="3600" dirty="0"/>
          </a:p>
        </p:txBody>
      </p:sp>
      <p:sp>
        <p:nvSpPr>
          <p:cNvPr id="5" name="Textfeld 4"/>
          <p:cNvSpPr txBox="1"/>
          <p:nvPr/>
        </p:nvSpPr>
        <p:spPr>
          <a:xfrm>
            <a:off x="4572000" y="954000"/>
            <a:ext cx="4572000" cy="16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endParaRPr lang="de-DE" dirty="0"/>
          </a:p>
        </p:txBody>
      </p:sp>
      <p:pic>
        <p:nvPicPr>
          <p:cNvPr id="6" name="Grafik 5" descr="ÜM_Hea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10842" y="1188000"/>
            <a:ext cx="4572270" cy="828000"/>
          </a:xfrm>
          <a:prstGeom prst="rect">
            <a:avLst/>
          </a:prstGeom>
        </p:spPr>
      </p:pic>
      <p:pic>
        <p:nvPicPr>
          <p:cNvPr id="7" name="Grafik 6" descr="KrimD NR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3299" y="4450161"/>
            <a:ext cx="960951" cy="476943"/>
          </a:xfrm>
          <a:prstGeom prst="rect">
            <a:avLst/>
          </a:prstGeom>
        </p:spPr>
      </p:pic>
    </p:spTree>
  </p:cSld>
  <p:clrMapOvr>
    <a:masterClrMapping/>
  </p:clrMapOvr>
  <p:transition spd="med" advTm="5000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twurfsvorlage_blau">
  <a:themeElements>
    <a:clrScheme name="Justiz NRW - blau">
      <a:dk1>
        <a:srgbClr val="3E3D40"/>
      </a:dk1>
      <a:lt1>
        <a:srgbClr val="FFFFFF"/>
      </a:lt1>
      <a:dk2>
        <a:srgbClr val="3E3D40"/>
      </a:dk2>
      <a:lt2>
        <a:srgbClr val="D8D8D8"/>
      </a:lt2>
      <a:accent1>
        <a:srgbClr val="206E8C"/>
      </a:accent1>
      <a:accent2>
        <a:srgbClr val="475D66"/>
      </a:accent2>
      <a:accent3>
        <a:srgbClr val="8C233A"/>
      </a:accent3>
      <a:accent4>
        <a:srgbClr val="66474E"/>
      </a:accent4>
      <a:accent5>
        <a:srgbClr val="8C7523"/>
      </a:accent5>
      <a:accent6>
        <a:srgbClr val="665F47"/>
      </a:accent6>
      <a:hlink>
        <a:srgbClr val="0262A5"/>
      </a:hlink>
      <a:folHlink>
        <a:srgbClr val="009999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5000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entwurfsvorlage_blau</Template>
  <TotalTime>0</TotalTime>
  <Words>663</Words>
  <Application>Microsoft Office PowerPoint</Application>
  <PresentationFormat>Bildschirmpräsentation (16:9)</PresentationFormat>
  <Paragraphs>274</Paragraphs>
  <Slides>23</Slides>
  <Notes>15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4" baseType="lpstr">
      <vt:lpstr>entwurfsvorlage_blau</vt:lpstr>
      <vt:lpstr> Erste gemeinsame Präsentation von Projekten der Kriminalprävention  München, 16., 17. April 2012</vt:lpstr>
      <vt:lpstr>Landespräventionsrat und Justizministerium Nordrhein-Westfalen </vt:lpstr>
      <vt:lpstr> Hacking, Skimming, Phishing, Social Engineering, Identitätsdiebstahl und andere Gefahren aus dem Netz für Bürger und Wirtschaft  </vt:lpstr>
      <vt:lpstr>Prävention Internet- und Computerkriminalität</vt:lpstr>
      <vt:lpstr>Prävention Internet- und Computerkriminalität</vt:lpstr>
      <vt:lpstr>● Verfahren beschleunigen ●  Kriminelle Karrieren beenden ●  Sicherheit verbessern  </vt:lpstr>
      <vt:lpstr>Kölner Haus des Jugendrechts</vt:lpstr>
      <vt:lpstr>Folie 8</vt:lpstr>
      <vt:lpstr>Strategien zur beruflichen Wiedereingliederung von (ehemaligen) Strafgefangenen in Nordrhein-Westfalen  </vt:lpstr>
      <vt:lpstr>Die Ursprünge: Das Sonderprogramm  MABiS.NeT</vt:lpstr>
      <vt:lpstr>Die Neuerungen: Das Modellprojekt INA</vt:lpstr>
      <vt:lpstr>Die Zukunft: Die Gemeinschaftsinitiative B5</vt:lpstr>
      <vt:lpstr>Gefangene übernehmen Verantwortung in der Kriminalprävention  Gefährdete Jugendliche erfahren Knast hautnah </vt:lpstr>
      <vt:lpstr>Ein Blick? – Ein Blick!</vt:lpstr>
      <vt:lpstr>Ein Blick? – Einblick!</vt:lpstr>
      <vt:lpstr> Strafgefangene üben Drogenabstinenz  - ein Rückfallpräventionstraining im geschlossenen Vollzug –   </vt:lpstr>
      <vt:lpstr>Trotz alledem</vt:lpstr>
      <vt:lpstr>Trotz alledem</vt:lpstr>
      <vt:lpstr>Von Aufklärung bis Transparenz – Videos erstellt von Gefangenen trans-portieren Themen aus ihrem Knastalltag.  </vt:lpstr>
      <vt:lpstr>Podknast – wie es wirklich ist</vt:lpstr>
      <vt:lpstr>Podknast – wie es wirklich ist</vt:lpstr>
      <vt:lpstr>Kulturelle Aktivitäten aus dem Justizvollzug Nordrhein - Westfalen  </vt:lpstr>
      <vt:lpstr>www.knastkultur.de</vt:lpstr>
    </vt:vector>
  </TitlesOfParts>
  <Company>Justizministerium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 erste Zeile Mehrzeilige Subheadline bis maximal dreizeilig  Ort, Datum</dc:title>
  <dc:subject>Vorlage</dc:subject>
  <dc:creator>FranzB</dc:creator>
  <cp:keywords>Nordrhein-Westfalen Design 2007</cp:keywords>
  <dc:description>Diese Vorlage dient zur Erstellung von Präsentationen der Justiz Nordrhein-Westfalen  (c) Justizministerium Nordrhein-Westfalen</dc:description>
  <cp:lastModifiedBy>FranzB</cp:lastModifiedBy>
  <cp:revision>22</cp:revision>
  <dcterms:created xsi:type="dcterms:W3CDTF">2011-12-09T08:59:43Z</dcterms:created>
  <dcterms:modified xsi:type="dcterms:W3CDTF">2012-04-11T12:30:42Z</dcterms:modified>
  <cp:category>Präsentationsvorlage</cp:category>
</cp:coreProperties>
</file>